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2"/>
  </p:notesMasterIdLst>
  <p:handoutMasterIdLst>
    <p:handoutMasterId r:id="rId93"/>
  </p:handoutMasterIdLst>
  <p:sldIdLst>
    <p:sldId id="561" r:id="rId2"/>
    <p:sldId id="298" r:id="rId3"/>
    <p:sldId id="299" r:id="rId4"/>
    <p:sldId id="338" r:id="rId5"/>
    <p:sldId id="339" r:id="rId6"/>
    <p:sldId id="340" r:id="rId7"/>
    <p:sldId id="341" r:id="rId8"/>
    <p:sldId id="300" r:id="rId9"/>
    <p:sldId id="301" r:id="rId10"/>
    <p:sldId id="302" r:id="rId11"/>
    <p:sldId id="303" r:id="rId12"/>
    <p:sldId id="304" r:id="rId13"/>
    <p:sldId id="305" r:id="rId14"/>
    <p:sldId id="306" r:id="rId15"/>
    <p:sldId id="307" r:id="rId16"/>
    <p:sldId id="342" r:id="rId17"/>
    <p:sldId id="354" r:id="rId18"/>
    <p:sldId id="345" r:id="rId19"/>
    <p:sldId id="308" r:id="rId20"/>
    <p:sldId id="344" r:id="rId21"/>
    <p:sldId id="309" r:id="rId22"/>
    <p:sldId id="310" r:id="rId23"/>
    <p:sldId id="347" r:id="rId24"/>
    <p:sldId id="311" r:id="rId25"/>
    <p:sldId id="312" r:id="rId26"/>
    <p:sldId id="313" r:id="rId27"/>
    <p:sldId id="350" r:id="rId28"/>
    <p:sldId id="348" r:id="rId29"/>
    <p:sldId id="349" r:id="rId30"/>
    <p:sldId id="314" r:id="rId31"/>
    <p:sldId id="315" r:id="rId32"/>
    <p:sldId id="316" r:id="rId33"/>
    <p:sldId id="317" r:id="rId34"/>
    <p:sldId id="351" r:id="rId35"/>
    <p:sldId id="560" r:id="rId36"/>
    <p:sldId id="318" r:id="rId37"/>
    <p:sldId id="319" r:id="rId38"/>
    <p:sldId id="320" r:id="rId39"/>
    <p:sldId id="321" r:id="rId40"/>
    <p:sldId id="322" r:id="rId41"/>
    <p:sldId id="479" r:id="rId42"/>
    <p:sldId id="323" r:id="rId43"/>
    <p:sldId id="324" r:id="rId44"/>
    <p:sldId id="325" r:id="rId45"/>
    <p:sldId id="326" r:id="rId46"/>
    <p:sldId id="327" r:id="rId47"/>
    <p:sldId id="328" r:id="rId48"/>
    <p:sldId id="329" r:id="rId49"/>
    <p:sldId id="330" r:id="rId50"/>
    <p:sldId id="331" r:id="rId51"/>
    <p:sldId id="478" r:id="rId52"/>
    <p:sldId id="332" r:id="rId53"/>
    <p:sldId id="477" r:id="rId54"/>
    <p:sldId id="333" r:id="rId55"/>
    <p:sldId id="334" r:id="rId56"/>
    <p:sldId id="353" r:id="rId57"/>
    <p:sldId id="335" r:id="rId58"/>
    <p:sldId id="336" r:id="rId59"/>
    <p:sldId id="432" r:id="rId60"/>
    <p:sldId id="259" r:id="rId61"/>
    <p:sldId id="258" r:id="rId62"/>
    <p:sldId id="260" r:id="rId63"/>
    <p:sldId id="261" r:id="rId64"/>
    <p:sldId id="262" r:id="rId65"/>
    <p:sldId id="263" r:id="rId66"/>
    <p:sldId id="265" r:id="rId67"/>
    <p:sldId id="266" r:id="rId68"/>
    <p:sldId id="267" r:id="rId69"/>
    <p:sldId id="264" r:id="rId70"/>
    <p:sldId id="268" r:id="rId71"/>
    <p:sldId id="269" r:id="rId72"/>
    <p:sldId id="270" r:id="rId73"/>
    <p:sldId id="271" r:id="rId74"/>
    <p:sldId id="469" r:id="rId75"/>
    <p:sldId id="484" r:id="rId76"/>
    <p:sldId id="272" r:id="rId77"/>
    <p:sldId id="273" r:id="rId78"/>
    <p:sldId id="274" r:id="rId79"/>
    <p:sldId id="455" r:id="rId80"/>
    <p:sldId id="355" r:id="rId81"/>
    <p:sldId id="356" r:id="rId82"/>
    <p:sldId id="275" r:id="rId83"/>
    <p:sldId id="276" r:id="rId84"/>
    <p:sldId id="277" r:id="rId85"/>
    <p:sldId id="459" r:id="rId86"/>
    <p:sldId id="471" r:id="rId87"/>
    <p:sldId id="544" r:id="rId88"/>
    <p:sldId id="559" r:id="rId89"/>
    <p:sldId id="337" r:id="rId90"/>
    <p:sldId id="562" r:id="rId91"/>
  </p:sldIdLst>
  <p:sldSz cx="9144000" cy="6858000" type="screen4x3"/>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77658" autoAdjust="0"/>
  </p:normalViewPr>
  <p:slideViewPr>
    <p:cSldViewPr snapToGrid="0">
      <p:cViewPr varScale="1">
        <p:scale>
          <a:sx n="89" d="100"/>
          <a:sy n="89" d="100"/>
        </p:scale>
        <p:origin x="2088" y="78"/>
      </p:cViewPr>
      <p:guideLst>
        <p:guide orient="horz" pos="2160"/>
        <p:guide pos="2880"/>
      </p:guideLst>
    </p:cSldViewPr>
  </p:slideViewPr>
  <p:outlineViewPr>
    <p:cViewPr>
      <p:scale>
        <a:sx n="33" d="100"/>
        <a:sy n="33" d="100"/>
      </p:scale>
      <p:origin x="0" y="101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8F88078-976E-4108-4D7A-114466D6D38D}"/>
              </a:ext>
            </a:extLst>
          </p:cNvPr>
          <p:cNvSpPr>
            <a:spLocks noGrp="1"/>
          </p:cNvSpPr>
          <p:nvPr>
            <p:ph type="hdr" sz="quarter"/>
          </p:nvPr>
        </p:nvSpPr>
        <p:spPr>
          <a:xfrm>
            <a:off x="0" y="0"/>
            <a:ext cx="4306888"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C959BFE-2031-0934-8DEC-9302A6C9646C}"/>
              </a:ext>
            </a:extLst>
          </p:cNvPr>
          <p:cNvSpPr>
            <a:spLocks noGrp="1"/>
          </p:cNvSpPr>
          <p:nvPr>
            <p:ph type="dt" sz="quarter" idx="1"/>
          </p:nvPr>
        </p:nvSpPr>
        <p:spPr>
          <a:xfrm>
            <a:off x="5629275" y="0"/>
            <a:ext cx="4308475" cy="341313"/>
          </a:xfrm>
          <a:prstGeom prst="rect">
            <a:avLst/>
          </a:prstGeom>
        </p:spPr>
        <p:txBody>
          <a:bodyPr vert="horz" lIns="91440" tIns="45720" rIns="91440" bIns="45720" rtlCol="0"/>
          <a:lstStyle>
            <a:lvl1pPr algn="r">
              <a:defRPr sz="1200"/>
            </a:lvl1pPr>
          </a:lstStyle>
          <a:p>
            <a:r>
              <a:rPr kumimoji="1" lang="en-US" altLang="ja-JP"/>
              <a:t>2025/6/12</a:t>
            </a:r>
            <a:endParaRPr kumimoji="1" lang="ja-JP" altLang="en-US"/>
          </a:p>
        </p:txBody>
      </p:sp>
      <p:sp>
        <p:nvSpPr>
          <p:cNvPr id="4" name="フッター プレースホルダー 3">
            <a:extLst>
              <a:ext uri="{FF2B5EF4-FFF2-40B4-BE49-F238E27FC236}">
                <a16:creationId xmlns:a16="http://schemas.microsoft.com/office/drawing/2014/main" id="{8B15976E-554D-9389-D94A-C10B17E287EA}"/>
              </a:ext>
            </a:extLst>
          </p:cNvPr>
          <p:cNvSpPr>
            <a:spLocks noGrp="1"/>
          </p:cNvSpPr>
          <p:nvPr>
            <p:ph type="ftr" sz="quarter" idx="2"/>
          </p:nvPr>
        </p:nvSpPr>
        <p:spPr>
          <a:xfrm>
            <a:off x="0" y="6465888"/>
            <a:ext cx="4306888"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44315FF-2241-7BFE-73DD-ED542CD46BB1}"/>
              </a:ext>
            </a:extLst>
          </p:cNvPr>
          <p:cNvSpPr>
            <a:spLocks noGrp="1"/>
          </p:cNvSpPr>
          <p:nvPr>
            <p:ph type="sldNum" sz="quarter" idx="3"/>
          </p:nvPr>
        </p:nvSpPr>
        <p:spPr>
          <a:xfrm>
            <a:off x="5629275" y="6465888"/>
            <a:ext cx="4308475" cy="341312"/>
          </a:xfrm>
          <a:prstGeom prst="rect">
            <a:avLst/>
          </a:prstGeom>
        </p:spPr>
        <p:txBody>
          <a:bodyPr vert="horz" lIns="91440" tIns="45720" rIns="91440" bIns="45720" rtlCol="0" anchor="b"/>
          <a:lstStyle>
            <a:lvl1pPr algn="r">
              <a:defRPr sz="1200"/>
            </a:lvl1pPr>
          </a:lstStyle>
          <a:p>
            <a:fld id="{A919F254-3331-4EA5-AE9C-FF76B34C7A25}" type="slidenum">
              <a:rPr kumimoji="1" lang="ja-JP" altLang="en-US" smtClean="0"/>
              <a:t>‹#›</a:t>
            </a:fld>
            <a:endParaRPr kumimoji="1" lang="ja-JP" altLang="en-US"/>
          </a:p>
        </p:txBody>
      </p:sp>
    </p:spTree>
    <p:extLst>
      <p:ext uri="{BB962C8B-B14F-4D97-AF65-F5344CB8AC3E}">
        <p14:creationId xmlns:p14="http://schemas.microsoft.com/office/powerpoint/2010/main" val="1352830064"/>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5630284" y="0"/>
            <a:ext cx="4306737" cy="34139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r>
              <a:rPr lang="en-US" altLang="ja-JP"/>
              <a:t>2025/6/12</a:t>
            </a:r>
            <a:endParaRPr lang="ja-JP" altLang="en-US"/>
          </a:p>
        </p:txBody>
      </p:sp>
      <p:sp>
        <p:nvSpPr>
          <p:cNvPr id="4" name="スライド イメージ プレースホルダー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994399" y="3275850"/>
            <a:ext cx="7950543" cy="2680042"/>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6465807"/>
            <a:ext cx="4306737" cy="34139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5630284" y="6465807"/>
            <a:ext cx="4306737" cy="341393"/>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6D48C1B5-2BFF-4474-BBD5-C20A31E7A524}" type="slidenum">
              <a:rPr lang="ja-JP" altLang="en-US"/>
              <a:pPr>
                <a:defRPr/>
              </a:pPr>
              <a:t>‹#›</a:t>
            </a:fld>
            <a:endParaRPr lang="ja-JP" altLang="en-US"/>
          </a:p>
        </p:txBody>
      </p:sp>
    </p:spTree>
    <p:extLst>
      <p:ext uri="{BB962C8B-B14F-4D97-AF65-F5344CB8AC3E}">
        <p14:creationId xmlns:p14="http://schemas.microsoft.com/office/powerpoint/2010/main" val="589243139"/>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bwMode="auto">
          <a:xfrm>
            <a:off x="3268663" y="511175"/>
            <a:ext cx="3403600" cy="2552700"/>
          </a:xfrm>
          <a:noFill/>
          <a:ln>
            <a:solidFill>
              <a:srgbClr val="000000"/>
            </a:solidFill>
            <a:miter lim="800000"/>
            <a:headEnd/>
            <a:tailEnd/>
          </a:ln>
        </p:spPr>
      </p:sp>
      <p:sp>
        <p:nvSpPr>
          <p:cNvPr id="6146" name="Rectangle 3"/>
          <p:cNvSpPr>
            <a:spLocks noGrp="1" noChangeArrowheads="1"/>
          </p:cNvSpPr>
          <p:nvPr>
            <p:ph type="body" idx="1"/>
          </p:nvPr>
        </p:nvSpPr>
        <p:spPr bwMode="auto">
          <a:xfrm>
            <a:off x="1323546" y="3233447"/>
            <a:ext cx="7292248" cy="3062751"/>
          </a:xfrm>
          <a:noFill/>
        </p:spPr>
        <p:txBody>
          <a:bodyPr wrap="square" lIns="95683" tIns="47842" rIns="95683" bIns="47842" numCol="1" anchor="t" anchorCtr="0" compatLnSpc="1">
            <a:prstTxWarp prst="textNoShape">
              <a:avLst/>
            </a:prstTxWarp>
          </a:bodyPr>
          <a:lstStyle/>
          <a:p>
            <a:pPr eaLnBrk="1" hangingPunct="1"/>
            <a:endParaRPr lang="ja-JP" altLang="en-US" sz="1700"/>
          </a:p>
        </p:txBody>
      </p:sp>
      <p:sp>
        <p:nvSpPr>
          <p:cNvPr id="2" name="日付プレースホルダー 1">
            <a:extLst>
              <a:ext uri="{FF2B5EF4-FFF2-40B4-BE49-F238E27FC236}">
                <a16:creationId xmlns:a16="http://schemas.microsoft.com/office/drawing/2014/main" id="{9A2E382D-BAE9-9738-7AD2-3F977A74DB08}"/>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630284" y="6465808"/>
            <a:ext cx="4306737" cy="340305"/>
          </a:xfrm>
          <a:prstGeom prst="rect">
            <a:avLst/>
          </a:prstGeom>
          <a:noFill/>
          <a:ln w="9525">
            <a:noFill/>
            <a:miter lim="800000"/>
            <a:headEnd/>
            <a:tailEnd/>
          </a:ln>
        </p:spPr>
        <p:txBody>
          <a:bodyPr lIns="91106" tIns="45553" rIns="91106" bIns="45553" anchor="b"/>
          <a:lstStyle/>
          <a:p>
            <a:pPr algn="r" defTabSz="911225"/>
            <a:fld id="{2D9720EF-B1F3-4D8A-9E73-D28AB5364049}" type="slidenum">
              <a:rPr lang="ja-JP" altLang="en-US" sz="1200"/>
              <a:pPr algn="r" defTabSz="911225"/>
              <a:t>15</a:t>
            </a:fld>
            <a:endParaRPr lang="en-US" altLang="ja-JP" sz="1200"/>
          </a:p>
        </p:txBody>
      </p:sp>
      <p:sp>
        <p:nvSpPr>
          <p:cNvPr id="99330"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99331" name="Rectangle 3"/>
          <p:cNvSpPr>
            <a:spLocks noGrp="1" noChangeArrowheads="1"/>
          </p:cNvSpPr>
          <p:nvPr>
            <p:ph type="body" idx="1"/>
          </p:nvPr>
        </p:nvSpPr>
        <p:spPr bwMode="auto">
          <a:xfrm>
            <a:off x="994399" y="3233447"/>
            <a:ext cx="7950543" cy="3062751"/>
          </a:xfrm>
          <a:noFill/>
        </p:spPr>
        <p:txBody>
          <a:bodyPr wrap="square" lIns="90417" tIns="45209" rIns="90417" bIns="45209" numCol="1" anchor="t" anchorCtr="0" compatLnSpc="1">
            <a:prstTxWarp prst="textNoShape">
              <a:avLst/>
            </a:prstTxWarp>
          </a:bodyPr>
          <a:lstStyle/>
          <a:p>
            <a:pPr eaLnBrk="1" hangingPunct="1"/>
            <a:endParaRPr lang="ja-JP" altLang="en-US"/>
          </a:p>
        </p:txBody>
      </p:sp>
      <p:sp>
        <p:nvSpPr>
          <p:cNvPr id="2" name="日付プレースホルダー 1">
            <a:extLst>
              <a:ext uri="{FF2B5EF4-FFF2-40B4-BE49-F238E27FC236}">
                <a16:creationId xmlns:a16="http://schemas.microsoft.com/office/drawing/2014/main" id="{F940E700-6489-3460-D06F-4EA02751DD7D}"/>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3267075" y="511175"/>
            <a:ext cx="3402013" cy="2551113"/>
          </a:xfrm>
          <a:ln/>
        </p:spPr>
      </p:sp>
      <p:sp>
        <p:nvSpPr>
          <p:cNvPr id="250883" name="Rectangle 3"/>
          <p:cNvSpPr>
            <a:spLocks noGrp="1" noChangeArrowheads="1"/>
          </p:cNvSpPr>
          <p:nvPr>
            <p:ph type="body" idx="1"/>
          </p:nvPr>
        </p:nvSpPr>
        <p:spPr>
          <a:ln/>
        </p:spPr>
        <p:txBody>
          <a:bodyPr lIns="91542" tIns="45771" rIns="91542" bIns="45771"/>
          <a:lstStyle/>
          <a:p>
            <a:pPr eaLnBrk="1" hangingPunct="1">
              <a:lnSpc>
                <a:spcPct val="80000"/>
              </a:lnSpc>
            </a:pPr>
            <a:r>
              <a:rPr lang="en-US" altLang="ja-JP" sz="800" b="1"/>
              <a:t>♪</a:t>
            </a:r>
            <a:r>
              <a:rPr lang="ja-JP" altLang="en-US" sz="800" b="1"/>
              <a:t>ナレーション</a:t>
            </a:r>
          </a:p>
          <a:p>
            <a:pPr eaLnBrk="1" hangingPunct="1">
              <a:lnSpc>
                <a:spcPct val="80000"/>
              </a:lnSpc>
            </a:pPr>
            <a:r>
              <a:rPr lang="ja-JP" altLang="en-US" sz="800"/>
              <a:t>もう少し薬の仕組みについて詳しく調べてみましょう。</a:t>
            </a:r>
          </a:p>
          <a:p>
            <a:pPr eaLnBrk="1" hangingPunct="1">
              <a:lnSpc>
                <a:spcPct val="80000"/>
              </a:lnSpc>
            </a:pPr>
            <a:r>
              <a:rPr lang="ja-JP" altLang="en-US" sz="800"/>
              <a:t>今度は錠剤です。これも大型錠剤模型を使って錠剤の中の仕かけを見てみましょう。どんなことに気がつきますか？</a:t>
            </a:r>
          </a:p>
          <a:p>
            <a:pPr eaLnBrk="1" hangingPunct="1">
              <a:lnSpc>
                <a:spcPct val="80000"/>
              </a:lnSpc>
            </a:pPr>
            <a:r>
              <a:rPr lang="ja-JP" altLang="en-US" sz="800"/>
              <a:t>１．内部は何層にもなっています。</a:t>
            </a:r>
          </a:p>
          <a:p>
            <a:pPr eaLnBrk="1" hangingPunct="1">
              <a:lnSpc>
                <a:spcPct val="80000"/>
              </a:lnSpc>
            </a:pPr>
            <a:r>
              <a:rPr lang="ja-JP" altLang="en-US" sz="800"/>
              <a:t>２．一番外側には砂糖の層をつけ、薬の苦さや酸っぱさを覆って飲み易くしています。</a:t>
            </a:r>
          </a:p>
          <a:p>
            <a:pPr eaLnBrk="1" hangingPunct="1">
              <a:lnSpc>
                <a:spcPct val="80000"/>
              </a:lnSpc>
            </a:pPr>
            <a:r>
              <a:rPr lang="ja-JP" altLang="en-US" sz="800"/>
              <a:t>内側には腸で解ける工夫をした部分があります。このように、色々な役目の層があることが判ります。</a:t>
            </a:r>
          </a:p>
          <a:p>
            <a:pPr eaLnBrk="1" hangingPunct="1">
              <a:lnSpc>
                <a:spcPct val="80000"/>
              </a:lnSpc>
            </a:pPr>
            <a:r>
              <a:rPr lang="ja-JP" altLang="en-US" sz="800"/>
              <a:t>このスライドには書いてないのですが、だんだんに溶けて効き目を長くする仕掛けを持った薬（徐放錠）もあります。</a:t>
            </a:r>
          </a:p>
          <a:p>
            <a:pPr eaLnBrk="1" hangingPunct="1">
              <a:lnSpc>
                <a:spcPct val="80000"/>
              </a:lnSpc>
            </a:pPr>
            <a:r>
              <a:rPr lang="ja-JP" altLang="en-US" sz="800"/>
              <a:t>（大型錠剤模型があればそれを見せながら説明します。） </a:t>
            </a:r>
          </a:p>
          <a:p>
            <a:pPr eaLnBrk="1" hangingPunct="1">
              <a:lnSpc>
                <a:spcPct val="80000"/>
              </a:lnSpc>
            </a:pPr>
            <a:endParaRPr lang="ja-JP" altLang="en-US" sz="800"/>
          </a:p>
          <a:p>
            <a:pPr>
              <a:lnSpc>
                <a:spcPct val="80000"/>
              </a:lnSpc>
            </a:pPr>
            <a:r>
              <a:rPr lang="ja-JP" altLang="en-US" sz="800"/>
              <a:t>*************************************************************************************************</a:t>
            </a:r>
          </a:p>
          <a:p>
            <a:pPr eaLnBrk="1" hangingPunct="1">
              <a:lnSpc>
                <a:spcPct val="80000"/>
              </a:lnSpc>
            </a:pPr>
            <a:r>
              <a:rPr lang="ja-JP" altLang="en-US" sz="800" b="1"/>
              <a:t>★解説</a:t>
            </a:r>
            <a:endParaRPr lang="en-US" altLang="ja-JP" sz="800"/>
          </a:p>
          <a:p>
            <a:pPr eaLnBrk="1" hangingPunct="1">
              <a:lnSpc>
                <a:spcPct val="80000"/>
              </a:lnSpc>
              <a:spcBef>
                <a:spcPct val="0"/>
              </a:spcBef>
            </a:pPr>
            <a:r>
              <a:rPr lang="en-US" altLang="ja-JP" sz="800"/>
              <a:t>【</a:t>
            </a:r>
            <a:r>
              <a:rPr lang="ja-JP" altLang="en-US" sz="800"/>
              <a:t>指導ポイント</a:t>
            </a:r>
            <a:r>
              <a:rPr lang="en-US" altLang="ja-JP" sz="800"/>
              <a:t>】</a:t>
            </a:r>
            <a:endParaRPr lang="ja-JP" altLang="en-US" sz="800"/>
          </a:p>
          <a:p>
            <a:pPr eaLnBrk="1" hangingPunct="1">
              <a:lnSpc>
                <a:spcPct val="80000"/>
              </a:lnSpc>
            </a:pPr>
            <a:r>
              <a:rPr lang="ja-JP" altLang="en-US" sz="800"/>
              <a:t>薬の工夫について、それぞれの層でどのような工夫がされているか模型を使って確かめます。</a:t>
            </a:r>
          </a:p>
          <a:p>
            <a:pPr eaLnBrk="1" hangingPunct="1">
              <a:lnSpc>
                <a:spcPct val="80000"/>
              </a:lnSpc>
            </a:pPr>
            <a:r>
              <a:rPr lang="ja-JP" altLang="en-US" sz="800"/>
              <a:t>なぜ錠剤を飲む時は噛み砕いて飲んではいけないかを学習します。</a:t>
            </a:r>
          </a:p>
          <a:p>
            <a:pPr eaLnBrk="1" hangingPunct="1">
              <a:lnSpc>
                <a:spcPct val="80000"/>
              </a:lnSpc>
            </a:pPr>
            <a:endParaRPr lang="ja-JP" altLang="en-US" sz="800"/>
          </a:p>
          <a:p>
            <a:pPr eaLnBrk="1" hangingPunct="1">
              <a:lnSpc>
                <a:spcPct val="80000"/>
              </a:lnSpc>
            </a:pPr>
            <a:r>
              <a:rPr lang="ja-JP" altLang="en-US" sz="800" b="1"/>
              <a:t>＜模型を使う目的＞</a:t>
            </a:r>
          </a:p>
          <a:p>
            <a:pPr eaLnBrk="1" hangingPunct="1">
              <a:lnSpc>
                <a:spcPct val="80000"/>
              </a:lnSpc>
            </a:pPr>
            <a:r>
              <a:rPr lang="ja-JP" altLang="en-US" sz="800"/>
              <a:t>薬は飲みやすく、また色々な効き目を発揮できるように、工夫がされています。</a:t>
            </a:r>
            <a:br>
              <a:rPr lang="ja-JP" altLang="en-US" sz="800"/>
            </a:br>
            <a:r>
              <a:rPr lang="ja-JP" altLang="en-US" sz="800"/>
              <a:t>そのことを模型を使って確かめて見ます。</a:t>
            </a:r>
          </a:p>
          <a:p>
            <a:pPr eaLnBrk="1" hangingPunct="1">
              <a:lnSpc>
                <a:spcPct val="80000"/>
              </a:lnSpc>
            </a:pPr>
            <a:r>
              <a:rPr lang="ja-JP" altLang="en-US" sz="800" b="1"/>
              <a:t>＜用意するもの＞</a:t>
            </a:r>
          </a:p>
          <a:p>
            <a:pPr eaLnBrk="1" hangingPunct="1">
              <a:lnSpc>
                <a:spcPct val="80000"/>
              </a:lnSpc>
            </a:pPr>
            <a:r>
              <a:rPr lang="ja-JP" altLang="en-US" sz="800"/>
              <a:t>大型錠剤模型</a:t>
            </a:r>
          </a:p>
          <a:p>
            <a:pPr eaLnBrk="1" hangingPunct="1">
              <a:lnSpc>
                <a:spcPct val="80000"/>
              </a:lnSpc>
            </a:pPr>
            <a:r>
              <a:rPr lang="ja-JP" altLang="en-US" sz="800" b="1"/>
              <a:t>＜手順＞</a:t>
            </a:r>
          </a:p>
          <a:p>
            <a:pPr eaLnBrk="1" hangingPunct="1">
              <a:lnSpc>
                <a:spcPct val="80000"/>
              </a:lnSpc>
            </a:pPr>
            <a:r>
              <a:rPr lang="ja-JP" altLang="en-US" sz="800"/>
              <a:t>①模型の中身は色々な層に分かれていることを確認してもらいます。</a:t>
            </a:r>
          </a:p>
          <a:p>
            <a:pPr eaLnBrk="1" hangingPunct="1">
              <a:lnSpc>
                <a:spcPct val="80000"/>
              </a:lnSpc>
            </a:pPr>
            <a:r>
              <a:rPr lang="ja-JP" altLang="en-US" sz="800"/>
              <a:t>②錠剤模型をあけ、錠剤の中が色々な層に分かれていてそれぞれ効果が異なることを、理解してもらいます。</a:t>
            </a:r>
          </a:p>
          <a:p>
            <a:pPr eaLnBrk="1" hangingPunct="1">
              <a:lnSpc>
                <a:spcPct val="80000"/>
              </a:lnSpc>
            </a:pPr>
            <a:r>
              <a:rPr lang="ja-JP" altLang="en-US" sz="800"/>
              <a:t>③いくつもの層に分かれている事がわかります。実際にはスライドに書いてあるより複雑なものがあります。</a:t>
            </a:r>
          </a:p>
          <a:p>
            <a:pPr eaLnBrk="1" hangingPunct="1">
              <a:lnSpc>
                <a:spcPct val="80000"/>
              </a:lnSpc>
            </a:pPr>
            <a:r>
              <a:rPr lang="ja-JP" altLang="en-US" sz="800"/>
              <a:t>（参考動画が協議会</a:t>
            </a:r>
            <a:r>
              <a:rPr lang="en-US" altLang="ja-JP" sz="800"/>
              <a:t>HP</a:t>
            </a:r>
            <a:r>
              <a:rPr lang="ja-JP" altLang="en-US" sz="800"/>
              <a:t>にあります。）</a:t>
            </a:r>
          </a:p>
          <a:p>
            <a:pPr eaLnBrk="1" hangingPunct="1">
              <a:lnSpc>
                <a:spcPct val="80000"/>
              </a:lnSpc>
            </a:pPr>
            <a:r>
              <a:rPr lang="ja-JP" altLang="en-US" sz="800"/>
              <a:t> </a:t>
            </a:r>
          </a:p>
          <a:p>
            <a:pPr eaLnBrk="1" hangingPunct="1">
              <a:lnSpc>
                <a:spcPct val="80000"/>
              </a:lnSpc>
              <a:spcBef>
                <a:spcPct val="0"/>
              </a:spcBef>
            </a:pPr>
            <a:r>
              <a:rPr lang="en-US" altLang="ja-JP" sz="800"/>
              <a:t>【</a:t>
            </a:r>
            <a:r>
              <a:rPr lang="ja-JP" altLang="en-US" sz="800"/>
              <a:t>強調ポイント</a:t>
            </a:r>
            <a:r>
              <a:rPr lang="en-US" altLang="ja-JP" sz="800"/>
              <a:t>】</a:t>
            </a:r>
          </a:p>
          <a:p>
            <a:pPr eaLnBrk="1" hangingPunct="1">
              <a:lnSpc>
                <a:spcPct val="80000"/>
              </a:lnSpc>
              <a:spcBef>
                <a:spcPct val="0"/>
              </a:spcBef>
            </a:pPr>
            <a:r>
              <a:rPr lang="ja-JP" altLang="en-US" sz="800"/>
              <a:t>この実験で確かめられたこと⇒錠剤の中は色々な層に分かれていること＝１つの錠剤で色々な効き目が得られるように工夫されていることが判ります。もし、錠剤を噛み砕いて飲むと折角の工夫が活かせなくなってしまします。ですから、錠剤は必ずそのまま飲むことを指導して下さい。</a:t>
            </a:r>
          </a:p>
          <a:p>
            <a:pPr eaLnBrk="1" hangingPunct="1">
              <a:lnSpc>
                <a:spcPct val="80000"/>
              </a:lnSpc>
              <a:spcBef>
                <a:spcPct val="0"/>
              </a:spcBef>
            </a:pPr>
            <a:endParaRPr lang="ja-JP" altLang="en-US" sz="800"/>
          </a:p>
          <a:p>
            <a:pPr eaLnBrk="1" hangingPunct="1">
              <a:lnSpc>
                <a:spcPct val="80000"/>
              </a:lnSpc>
            </a:pPr>
            <a:r>
              <a:rPr lang="en-US" altLang="ja-JP" sz="800"/>
              <a:t>【</a:t>
            </a:r>
            <a:r>
              <a:rPr lang="ja-JP" altLang="en-US" sz="800"/>
              <a:t>辞書</a:t>
            </a:r>
            <a:r>
              <a:rPr lang="en-US" altLang="ja-JP" sz="800"/>
              <a:t>】</a:t>
            </a:r>
            <a:endParaRPr lang="ja-JP" altLang="en-US" sz="800"/>
          </a:p>
          <a:p>
            <a:pPr eaLnBrk="1" hangingPunct="1">
              <a:lnSpc>
                <a:spcPct val="80000"/>
              </a:lnSpc>
            </a:pPr>
            <a:r>
              <a:rPr lang="en-US" altLang="ja-JP" sz="800"/>
              <a:t>【</a:t>
            </a:r>
            <a:r>
              <a:rPr lang="ja-JP" altLang="en-US" sz="800"/>
              <a:t>豆知識</a:t>
            </a:r>
            <a:r>
              <a:rPr lang="en-US" altLang="ja-JP" sz="800"/>
              <a:t>】</a:t>
            </a:r>
            <a:endParaRPr lang="ja-JP" altLang="en-US" sz="800"/>
          </a:p>
          <a:p>
            <a:pPr eaLnBrk="1" hangingPunct="1">
              <a:lnSpc>
                <a:spcPct val="80000"/>
              </a:lnSpc>
            </a:pPr>
            <a:r>
              <a:rPr lang="en-US" altLang="ja-JP" sz="800" b="1"/>
              <a:t>【</a:t>
            </a:r>
            <a:r>
              <a:rPr lang="ja-JP" altLang="en-US" sz="800"/>
              <a:t>参考資料（書籍、</a:t>
            </a:r>
            <a:r>
              <a:rPr lang="en-US" altLang="ja-JP" sz="800"/>
              <a:t>URL</a:t>
            </a:r>
            <a:r>
              <a:rPr lang="ja-JP" altLang="en-US" sz="800"/>
              <a:t>など） </a:t>
            </a:r>
            <a:r>
              <a:rPr lang="en-US" altLang="ja-JP" sz="800" b="1"/>
              <a:t>】</a:t>
            </a:r>
            <a:endParaRPr lang="ja-JP" altLang="en-US" sz="800" b="1"/>
          </a:p>
          <a:p>
            <a:pPr>
              <a:lnSpc>
                <a:spcPct val="80000"/>
              </a:lnSpc>
            </a:pPr>
            <a:endParaRPr lang="ja-JP" altLang="en-US" sz="800" b="1"/>
          </a:p>
          <a:p>
            <a:pPr eaLnBrk="1" hangingPunct="1">
              <a:lnSpc>
                <a:spcPct val="80000"/>
              </a:lnSpc>
            </a:pPr>
            <a:endParaRPr lang="ja-JP" altLang="en-US" sz="500" b="1"/>
          </a:p>
        </p:txBody>
      </p:sp>
      <p:sp>
        <p:nvSpPr>
          <p:cNvPr id="2" name="日付プレースホルダー 1">
            <a:extLst>
              <a:ext uri="{FF2B5EF4-FFF2-40B4-BE49-F238E27FC236}">
                <a16:creationId xmlns:a16="http://schemas.microsoft.com/office/drawing/2014/main" id="{F51F4059-3C46-3683-4288-C969760CF6AE}"/>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630284" y="6465808"/>
            <a:ext cx="4306737" cy="340305"/>
          </a:xfrm>
          <a:prstGeom prst="rect">
            <a:avLst/>
          </a:prstGeom>
          <a:noFill/>
          <a:ln w="9525">
            <a:noFill/>
            <a:miter lim="800000"/>
            <a:headEnd/>
            <a:tailEnd/>
          </a:ln>
        </p:spPr>
        <p:txBody>
          <a:bodyPr lIns="91106" tIns="45553" rIns="91106" bIns="45553" anchor="b"/>
          <a:lstStyle/>
          <a:p>
            <a:pPr algn="r" defTabSz="911225"/>
            <a:fld id="{2D9720EF-B1F3-4D8A-9E73-D28AB5364049}" type="slidenum">
              <a:rPr lang="ja-JP" altLang="en-US" sz="1200"/>
              <a:pPr algn="r" defTabSz="911225"/>
              <a:t>17</a:t>
            </a:fld>
            <a:endParaRPr lang="en-US" altLang="ja-JP" sz="1200"/>
          </a:p>
        </p:txBody>
      </p:sp>
      <p:sp>
        <p:nvSpPr>
          <p:cNvPr id="99330"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99331" name="Rectangle 3"/>
          <p:cNvSpPr>
            <a:spLocks noGrp="1" noChangeArrowheads="1"/>
          </p:cNvSpPr>
          <p:nvPr>
            <p:ph type="body" idx="1"/>
          </p:nvPr>
        </p:nvSpPr>
        <p:spPr bwMode="auto">
          <a:xfrm>
            <a:off x="994399" y="3233447"/>
            <a:ext cx="7950543" cy="3062751"/>
          </a:xfrm>
          <a:noFill/>
        </p:spPr>
        <p:txBody>
          <a:bodyPr wrap="square" lIns="90417" tIns="45209" rIns="90417" bIns="45209" numCol="1" anchor="t" anchorCtr="0" compatLnSpc="1">
            <a:prstTxWarp prst="textNoShape">
              <a:avLst/>
            </a:prstTxWarp>
          </a:bodyPr>
          <a:lstStyle/>
          <a:p>
            <a:pPr eaLnBrk="1" hangingPunct="1"/>
            <a:endParaRPr lang="ja-JP" altLang="en-US"/>
          </a:p>
        </p:txBody>
      </p:sp>
      <p:sp>
        <p:nvSpPr>
          <p:cNvPr id="2" name="日付プレースホルダー 1">
            <a:extLst>
              <a:ext uri="{FF2B5EF4-FFF2-40B4-BE49-F238E27FC236}">
                <a16:creationId xmlns:a16="http://schemas.microsoft.com/office/drawing/2014/main" id="{811F0317-AD88-BF13-5979-30FF618064D5}"/>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Rot="1" noChangeAspect="1" noChangeArrowheads="1" noTextEdit="1"/>
          </p:cNvSpPr>
          <p:nvPr>
            <p:ph type="sldImg"/>
          </p:nvPr>
        </p:nvSpPr>
        <p:spPr>
          <a:xfrm>
            <a:off x="3268663" y="511175"/>
            <a:ext cx="3402012" cy="2551113"/>
          </a:xfrm>
          <a:ln/>
        </p:spPr>
      </p:sp>
      <p:sp>
        <p:nvSpPr>
          <p:cNvPr id="122884" name="Rectangle 3"/>
          <p:cNvSpPr>
            <a:spLocks noGrp="1" noChangeArrowheads="1"/>
          </p:cNvSpPr>
          <p:nvPr>
            <p:ph type="body" idx="1"/>
          </p:nvPr>
        </p:nvSpPr>
        <p:spPr>
          <a:ln/>
        </p:spPr>
        <p:txBody>
          <a:bodyPr/>
          <a:lstStyle/>
          <a:p>
            <a:pPr eaLnBrk="1" hangingPunct="1"/>
            <a:r>
              <a:rPr lang="en-US" altLang="ja-JP" sz="800" b="1"/>
              <a:t>♪</a:t>
            </a:r>
            <a:r>
              <a:rPr lang="ja-JP" altLang="en-US" sz="800" b="1"/>
              <a:t>ナレーション</a:t>
            </a:r>
            <a:endParaRPr lang="ja-JP" altLang="en-US" sz="800"/>
          </a:p>
          <a:p>
            <a:pPr eaLnBrk="1" hangingPunct="1"/>
            <a:r>
              <a:rPr lang="ja-JP" altLang="en-US" sz="800"/>
              <a:t>それでは、薬が効くってどんなことかな。薬が効いてほしい場所（病気の所）まで運ばれて働くからなんだよね。どのようにして薬は病気の所まで届くのでしょうか、考えてみましょう。</a:t>
            </a:r>
          </a:p>
          <a:p>
            <a:pPr eaLnBrk="1" hangingPunct="1"/>
            <a:r>
              <a:rPr lang="ja-JP" altLang="en-US" sz="800"/>
              <a:t> </a:t>
            </a:r>
          </a:p>
          <a:p>
            <a:pPr eaLnBrk="1" hangingPunct="1"/>
            <a:r>
              <a:rPr lang="ja-JP" altLang="en-US" sz="800"/>
              <a:t> ****************************************************************************************</a:t>
            </a:r>
          </a:p>
          <a:p>
            <a:pPr eaLnBrk="1" hangingPunct="1"/>
            <a:r>
              <a:rPr lang="ja-JP" altLang="en-US" sz="800" b="1"/>
              <a:t>★解説</a:t>
            </a:r>
          </a:p>
          <a:p>
            <a:pPr eaLnBrk="1" hangingPunct="1"/>
            <a:r>
              <a:rPr lang="en-US" altLang="ja-JP" sz="800"/>
              <a:t>【</a:t>
            </a:r>
            <a:r>
              <a:rPr lang="ja-JP" altLang="en-US" sz="800"/>
              <a:t>指導ポイント</a:t>
            </a:r>
            <a:r>
              <a:rPr lang="en-US" altLang="ja-JP" sz="800"/>
              <a:t>】</a:t>
            </a:r>
          </a:p>
          <a:p>
            <a:pPr eaLnBrk="1" hangingPunct="1"/>
            <a:r>
              <a:rPr lang="ja-JP" altLang="en-US" sz="800"/>
              <a:t>薬が効くには、薬が効いて欲しい場所（患部）まで薬が届く必要があります。</a:t>
            </a:r>
          </a:p>
          <a:p>
            <a:pPr eaLnBrk="1" hangingPunct="1"/>
            <a:r>
              <a:rPr lang="ja-JP" altLang="en-US" sz="800"/>
              <a:t>どのようにして届くのでしょうか、考えてみましょう。</a:t>
            </a:r>
          </a:p>
          <a:p>
            <a:pPr eaLnBrk="1" hangingPunct="1"/>
            <a:endParaRPr lang="ja-JP" altLang="en-US" sz="800"/>
          </a:p>
          <a:p>
            <a:r>
              <a:rPr lang="en-US" altLang="ja-JP" sz="800"/>
              <a:t>【</a:t>
            </a:r>
            <a:r>
              <a:rPr lang="ja-JP" altLang="en-US" sz="800"/>
              <a:t>強調ポイント</a:t>
            </a:r>
            <a:r>
              <a:rPr lang="en-US" altLang="ja-JP" sz="800"/>
              <a:t>】</a:t>
            </a:r>
          </a:p>
          <a:p>
            <a:r>
              <a:rPr lang="en-US" altLang="ja-JP" sz="800"/>
              <a:t>【</a:t>
            </a:r>
            <a:r>
              <a:rPr lang="ja-JP" altLang="en-US" sz="800"/>
              <a:t>辞書</a:t>
            </a:r>
            <a:r>
              <a:rPr lang="en-US" altLang="ja-JP" sz="800"/>
              <a:t>】</a:t>
            </a:r>
          </a:p>
          <a:p>
            <a:r>
              <a:rPr lang="en-US" altLang="ja-JP" sz="800"/>
              <a:t>【</a:t>
            </a:r>
            <a:r>
              <a:rPr lang="ja-JP" altLang="en-US" sz="800"/>
              <a:t>豆知識</a:t>
            </a:r>
            <a:r>
              <a:rPr lang="en-US" altLang="ja-JP" sz="800"/>
              <a:t>】</a:t>
            </a:r>
          </a:p>
          <a:p>
            <a:r>
              <a:rPr lang="en-US" altLang="ja-JP" sz="800"/>
              <a:t>【</a:t>
            </a:r>
            <a:r>
              <a:rPr lang="ja-JP" altLang="en-US" sz="800"/>
              <a:t>参考資料（書籍、</a:t>
            </a:r>
            <a:r>
              <a:rPr lang="en-US" altLang="ja-JP" sz="800"/>
              <a:t>URL</a:t>
            </a:r>
            <a:r>
              <a:rPr lang="ja-JP" altLang="en-US" sz="800"/>
              <a:t>など）</a:t>
            </a:r>
            <a:r>
              <a:rPr lang="en-US" altLang="ja-JP" sz="800"/>
              <a:t>】 </a:t>
            </a:r>
            <a:endParaRPr lang="ja-JP" altLang="en-US" sz="800"/>
          </a:p>
        </p:txBody>
      </p:sp>
      <p:sp>
        <p:nvSpPr>
          <p:cNvPr id="2" name="日付プレースホルダー 1">
            <a:extLst>
              <a:ext uri="{FF2B5EF4-FFF2-40B4-BE49-F238E27FC236}">
                <a16:creationId xmlns:a16="http://schemas.microsoft.com/office/drawing/2014/main" id="{62B21AA3-D5B0-6025-A750-99F96853FA37}"/>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101378" name="Rectangle 3"/>
          <p:cNvSpPr>
            <a:spLocks noGrp="1" noChangeArrowheads="1"/>
          </p:cNvSpPr>
          <p:nvPr>
            <p:ph type="body" idx="1"/>
          </p:nvPr>
        </p:nvSpPr>
        <p:spPr bwMode="auto">
          <a:xfrm>
            <a:off x="1003671" y="3233447"/>
            <a:ext cx="8244921" cy="3332386"/>
          </a:xfrm>
          <a:noFill/>
        </p:spPr>
        <p:txBody>
          <a:bodyPr wrap="square" lIns="91048" tIns="45525" rIns="91048" bIns="45525" numCol="1" anchor="t" anchorCtr="0" compatLnSpc="1">
            <a:prstTxWarp prst="textNoShape">
              <a:avLst/>
            </a:prstTxWarp>
          </a:bodyPr>
          <a:lstStyle/>
          <a:p>
            <a:pPr eaLnBrk="1" hangingPunct="1">
              <a:lnSpc>
                <a:spcPct val="90000"/>
              </a:lnSpc>
              <a:spcBef>
                <a:spcPct val="20000"/>
              </a:spcBef>
            </a:pPr>
            <a:r>
              <a:rPr lang="ja-JP" altLang="en-US"/>
              <a:t>薬が体の中をどうめぐり、どう出て行くかを知ることで薬の決まりを理解できる。</a:t>
            </a:r>
          </a:p>
          <a:p>
            <a:pPr eaLnBrk="1" hangingPunct="1">
              <a:lnSpc>
                <a:spcPct val="90000"/>
              </a:lnSpc>
              <a:spcBef>
                <a:spcPct val="20000"/>
              </a:spcBef>
            </a:pPr>
            <a:r>
              <a:rPr lang="ja-JP" altLang="en-US"/>
              <a:t>まずここでは、薬は口からのむと吸収され、血液に入って全身をぐるぐると巡ることを理解させる。</a:t>
            </a:r>
          </a:p>
          <a:p>
            <a:pPr eaLnBrk="1" hangingPunct="1">
              <a:lnSpc>
                <a:spcPct val="90000"/>
              </a:lnSpc>
              <a:spcBef>
                <a:spcPct val="20000"/>
              </a:spcBef>
            </a:pPr>
            <a:endParaRPr lang="ja-JP" altLang="en-US"/>
          </a:p>
          <a:p>
            <a:pPr eaLnBrk="1" hangingPunct="1">
              <a:lnSpc>
                <a:spcPct val="90000"/>
              </a:lnSpc>
              <a:spcBef>
                <a:spcPct val="20000"/>
              </a:spcBef>
            </a:pPr>
            <a:r>
              <a:rPr lang="ja-JP" altLang="en-US"/>
              <a:t>＜薬の旅＞</a:t>
            </a:r>
          </a:p>
          <a:p>
            <a:pPr eaLnBrk="1" hangingPunct="1">
              <a:lnSpc>
                <a:spcPct val="90000"/>
              </a:lnSpc>
              <a:spcBef>
                <a:spcPct val="20000"/>
              </a:spcBef>
            </a:pPr>
            <a:r>
              <a:rPr lang="ja-JP" altLang="en-US"/>
              <a:t>・薬は、血液の中に入ってはじめて効果を発揮する。</a:t>
            </a:r>
          </a:p>
          <a:p>
            <a:pPr eaLnBrk="1" hangingPunct="1">
              <a:lnSpc>
                <a:spcPct val="110000"/>
              </a:lnSpc>
              <a:spcBef>
                <a:spcPct val="10000"/>
              </a:spcBef>
            </a:pPr>
            <a:r>
              <a:rPr kumimoji="0" lang="ja-JP" altLang="en-US"/>
              <a:t>・</a:t>
            </a:r>
            <a:r>
              <a:rPr lang="ja-JP" altLang="en-US"/>
              <a:t>例えばのみ薬は、口から入って、胃や腸で溶け出た成分が小腸で吸収され、血液の中に入る。</a:t>
            </a:r>
          </a:p>
          <a:p>
            <a:pPr eaLnBrk="1" hangingPunct="1">
              <a:lnSpc>
                <a:spcPct val="110000"/>
              </a:lnSpc>
              <a:spcBef>
                <a:spcPct val="10000"/>
              </a:spcBef>
            </a:pPr>
            <a:r>
              <a:rPr lang="ja-JP" altLang="en-US"/>
              <a:t>　そして殆どの成分は、まず肝臓で分解、代謝などされた後に、心臓から血液と一緒に全身に送り出されて身体内</a:t>
            </a:r>
          </a:p>
          <a:p>
            <a:pPr eaLnBrk="1" hangingPunct="1">
              <a:lnSpc>
                <a:spcPct val="110000"/>
              </a:lnSpc>
              <a:spcBef>
                <a:spcPct val="10000"/>
              </a:spcBef>
            </a:pPr>
            <a:r>
              <a:rPr lang="ja-JP" altLang="en-US"/>
              <a:t>　に分布し、患部まで運ばれて効果を発揮する。</a:t>
            </a:r>
          </a:p>
          <a:p>
            <a:pPr eaLnBrk="1" hangingPunct="1">
              <a:lnSpc>
                <a:spcPct val="110000"/>
              </a:lnSpc>
              <a:spcBef>
                <a:spcPct val="10000"/>
              </a:spcBef>
            </a:pPr>
            <a:r>
              <a:rPr lang="ja-JP" altLang="en-US"/>
              <a:t>・更に、薬は効果を表し始める一方で徐々に身体外へ排泄される。</a:t>
            </a:r>
          </a:p>
          <a:p>
            <a:pPr eaLnBrk="1" hangingPunct="1">
              <a:lnSpc>
                <a:spcPct val="110000"/>
              </a:lnSpc>
              <a:spcBef>
                <a:spcPct val="10000"/>
              </a:spcBef>
            </a:pPr>
            <a:r>
              <a:rPr lang="ja-JP" altLang="en-US"/>
              <a:t>・やがて薬の成分の多くは腎臓から小便の中や大腸から大便として排泄される。</a:t>
            </a:r>
          </a:p>
          <a:p>
            <a:pPr eaLnBrk="1" hangingPunct="1">
              <a:lnSpc>
                <a:spcPct val="110000"/>
              </a:lnSpc>
              <a:spcBef>
                <a:spcPct val="10000"/>
              </a:spcBef>
            </a:pPr>
            <a:endParaRPr lang="ja-JP" altLang="en-US"/>
          </a:p>
          <a:p>
            <a:pPr eaLnBrk="1" hangingPunct="1">
              <a:lnSpc>
                <a:spcPct val="110000"/>
              </a:lnSpc>
              <a:spcBef>
                <a:spcPct val="10000"/>
              </a:spcBef>
            </a:pPr>
            <a:r>
              <a:rPr lang="ja-JP" altLang="en-US"/>
              <a:t>（スライドショーでうまく動かない場合は、</a:t>
            </a:r>
          </a:p>
        </p:txBody>
      </p:sp>
      <p:sp>
        <p:nvSpPr>
          <p:cNvPr id="2" name="日付プレースホルダー 1">
            <a:extLst>
              <a:ext uri="{FF2B5EF4-FFF2-40B4-BE49-F238E27FC236}">
                <a16:creationId xmlns:a16="http://schemas.microsoft.com/office/drawing/2014/main" id="{29ECB510-FF2D-EBFB-C118-D93812F22EC7}"/>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Rot="1" noChangeAspect="1" noChangeArrowheads="1" noTextEdit="1"/>
          </p:cNvSpPr>
          <p:nvPr>
            <p:ph type="sldImg"/>
          </p:nvPr>
        </p:nvSpPr>
        <p:spPr>
          <a:xfrm>
            <a:off x="3268663" y="511175"/>
            <a:ext cx="3402012" cy="2551113"/>
          </a:xfrm>
          <a:ln/>
        </p:spPr>
      </p:sp>
      <p:sp>
        <p:nvSpPr>
          <p:cNvPr id="124932" name="Rectangle 3"/>
          <p:cNvSpPr>
            <a:spLocks noGrp="1" noChangeArrowheads="1"/>
          </p:cNvSpPr>
          <p:nvPr>
            <p:ph type="body" idx="1"/>
          </p:nvPr>
        </p:nvSpPr>
        <p:spPr>
          <a:ln/>
        </p:spPr>
        <p:txBody>
          <a:bodyPr/>
          <a:lstStyle/>
          <a:p>
            <a:pPr eaLnBrk="1" hangingPunct="1"/>
            <a:r>
              <a:rPr lang="en-US" altLang="ja-JP" sz="800" b="1"/>
              <a:t>♪</a:t>
            </a:r>
            <a:r>
              <a:rPr lang="ja-JP" altLang="en-US" sz="800" b="1"/>
              <a:t>ナレーション</a:t>
            </a:r>
          </a:p>
          <a:p>
            <a:pPr eaLnBrk="1" hangingPunct="1"/>
            <a:r>
              <a:rPr lang="ja-JP" altLang="en-US" sz="800"/>
              <a:t>薬は血液と一緒に身体全体に行きわたることによって効いて欲しい所（病気の所）へ運ばれることは判ってもらえたと思いますが、</a:t>
            </a:r>
          </a:p>
          <a:p>
            <a:pPr eaLnBrk="1" hangingPunct="1"/>
            <a:r>
              <a:rPr lang="ja-JP" altLang="en-US" sz="800"/>
              <a:t>薬が効くにはもう一つ大切な事があります。</a:t>
            </a:r>
          </a:p>
          <a:p>
            <a:pPr eaLnBrk="1" hangingPunct="1"/>
            <a:r>
              <a:rPr lang="ja-JP" altLang="en-US" sz="800"/>
              <a:t>それは薬の「血中濃度」です。</a:t>
            </a:r>
          </a:p>
          <a:p>
            <a:pPr eaLnBrk="1" hangingPunct="1"/>
            <a:r>
              <a:rPr lang="ja-JP" altLang="en-US" sz="800"/>
              <a:t>	</a:t>
            </a:r>
          </a:p>
          <a:p>
            <a:pPr eaLnBrk="1" hangingPunct="1"/>
            <a:r>
              <a:rPr lang="ja-JP" altLang="en-US" sz="800"/>
              <a:t>皆さん、薬の「血中濃度」ってなんのことか判りますか？（手を上げさせる）</a:t>
            </a:r>
          </a:p>
          <a:p>
            <a:pPr eaLnBrk="1" hangingPunct="1"/>
            <a:r>
              <a:rPr lang="ja-JP" altLang="en-US" sz="800"/>
              <a:t>****************************************************************************************</a:t>
            </a:r>
          </a:p>
          <a:p>
            <a:pPr eaLnBrk="1" hangingPunct="1"/>
            <a:r>
              <a:rPr lang="ja-JP" altLang="en-US" sz="800"/>
              <a:t>★</a:t>
            </a:r>
            <a:r>
              <a:rPr lang="ja-JP" altLang="en-US" sz="800" b="1"/>
              <a:t>解説</a:t>
            </a:r>
          </a:p>
          <a:p>
            <a:pPr eaLnBrk="1" hangingPunct="1"/>
            <a:r>
              <a:rPr lang="en-US" altLang="ja-JP" sz="800"/>
              <a:t>【</a:t>
            </a:r>
            <a:r>
              <a:rPr lang="ja-JP" altLang="en-US" sz="800"/>
              <a:t>指導ポイント</a:t>
            </a:r>
            <a:r>
              <a:rPr lang="en-US" altLang="ja-JP" sz="800"/>
              <a:t>】</a:t>
            </a:r>
          </a:p>
          <a:p>
            <a:pPr eaLnBrk="1" hangingPunct="1"/>
            <a:r>
              <a:rPr lang="ja-JP" altLang="en-US" sz="800"/>
              <a:t>　　薬が吸収された後、血液の中に入り、全身に流れるスライドを思い出してもらい、血液中の濃さが薬の効き目にかかわっていることを理解させます。</a:t>
            </a:r>
          </a:p>
          <a:p>
            <a:pPr eaLnBrk="1" hangingPunct="1"/>
            <a:endParaRPr lang="ja-JP" altLang="en-US" sz="800"/>
          </a:p>
          <a:p>
            <a:pPr eaLnBrk="1" hangingPunct="1"/>
            <a:r>
              <a:rPr lang="en-US" altLang="ja-JP" sz="800"/>
              <a:t>【</a:t>
            </a:r>
            <a:r>
              <a:rPr lang="ja-JP" altLang="en-US" sz="800"/>
              <a:t>強調ポイント</a:t>
            </a:r>
            <a:r>
              <a:rPr lang="en-US" altLang="ja-JP" sz="800"/>
              <a:t>】</a:t>
            </a:r>
          </a:p>
          <a:p>
            <a:pPr eaLnBrk="1" hangingPunct="1"/>
            <a:r>
              <a:rPr lang="en-US" altLang="ja-JP" sz="800"/>
              <a:t>【</a:t>
            </a:r>
            <a:r>
              <a:rPr lang="ja-JP" altLang="en-US" sz="800"/>
              <a:t>辞書</a:t>
            </a:r>
            <a:r>
              <a:rPr lang="en-US" altLang="ja-JP" sz="800"/>
              <a:t>】</a:t>
            </a:r>
          </a:p>
          <a:p>
            <a:pPr eaLnBrk="1" hangingPunct="1"/>
            <a:r>
              <a:rPr lang="en-US" altLang="ja-JP" sz="800"/>
              <a:t>【</a:t>
            </a:r>
            <a:r>
              <a:rPr lang="ja-JP" altLang="en-US" sz="800"/>
              <a:t>豆知識</a:t>
            </a:r>
            <a:r>
              <a:rPr lang="en-US" altLang="ja-JP" sz="800"/>
              <a:t>】</a:t>
            </a:r>
          </a:p>
          <a:p>
            <a:pPr eaLnBrk="1" hangingPunct="1"/>
            <a:r>
              <a:rPr lang="en-US" altLang="ja-JP" sz="800"/>
              <a:t>【</a:t>
            </a:r>
            <a:r>
              <a:rPr lang="ja-JP" altLang="en-US" sz="800"/>
              <a:t>参考資料（書籍、</a:t>
            </a:r>
            <a:r>
              <a:rPr lang="en-US" altLang="ja-JP" sz="800"/>
              <a:t>URL</a:t>
            </a:r>
            <a:r>
              <a:rPr lang="ja-JP" altLang="en-US" sz="800"/>
              <a:t>など）</a:t>
            </a:r>
            <a:r>
              <a:rPr lang="en-US" altLang="ja-JP" sz="800"/>
              <a:t>】 </a:t>
            </a:r>
            <a:endParaRPr lang="ja-JP" altLang="en-US" sz="800"/>
          </a:p>
          <a:p>
            <a:pPr eaLnBrk="1" hangingPunct="1"/>
            <a:endParaRPr lang="en-US" altLang="ja-JP" sz="800"/>
          </a:p>
          <a:p>
            <a:pPr eaLnBrk="1" hangingPunct="1"/>
            <a:r>
              <a:rPr lang="en-US" altLang="ja-JP" sz="800"/>
              <a:t> </a:t>
            </a:r>
          </a:p>
        </p:txBody>
      </p:sp>
      <p:sp>
        <p:nvSpPr>
          <p:cNvPr id="2" name="日付プレースホルダー 1">
            <a:extLst>
              <a:ext uri="{FF2B5EF4-FFF2-40B4-BE49-F238E27FC236}">
                <a16:creationId xmlns:a16="http://schemas.microsoft.com/office/drawing/2014/main" id="{992F5D14-F266-B342-DA77-097B797A4D61}"/>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104450" name="Rectangle 3"/>
          <p:cNvSpPr>
            <a:spLocks noGrp="1" noChangeArrowheads="1"/>
          </p:cNvSpPr>
          <p:nvPr>
            <p:ph type="body" idx="1"/>
          </p:nvPr>
        </p:nvSpPr>
        <p:spPr bwMode="auto">
          <a:xfrm>
            <a:off x="994399" y="3233447"/>
            <a:ext cx="7950543" cy="3062751"/>
          </a:xfrm>
          <a:noFill/>
        </p:spPr>
        <p:txBody>
          <a:bodyPr wrap="square" lIns="91106" tIns="45553" rIns="91106" bIns="45553" numCol="1" anchor="t" anchorCtr="0" compatLnSpc="1">
            <a:prstTxWarp prst="textNoShape">
              <a:avLst/>
            </a:prstTxWarp>
          </a:bodyPr>
          <a:lstStyle/>
          <a:p>
            <a:pPr eaLnBrk="1" hangingPunct="1"/>
            <a:r>
              <a:rPr lang="ja-JP" altLang="en-US"/>
              <a:t>薬の使い方にはこれらの決まりがあることを、動画や実験で確かめていく</a:t>
            </a:r>
            <a:r>
              <a:rPr lang="ja-JP" altLang="en-US" sz="1100"/>
              <a:t>。</a:t>
            </a:r>
          </a:p>
        </p:txBody>
      </p:sp>
      <p:sp>
        <p:nvSpPr>
          <p:cNvPr id="2" name="日付プレースホルダー 1">
            <a:extLst>
              <a:ext uri="{FF2B5EF4-FFF2-40B4-BE49-F238E27FC236}">
                <a16:creationId xmlns:a16="http://schemas.microsoft.com/office/drawing/2014/main" id="{8CF1D6EA-F2BE-A2D1-D989-E4147034A3DE}"/>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Rot="1" noChangeAspect="1" noChangeArrowheads="1" noTextEdit="1"/>
          </p:cNvSpPr>
          <p:nvPr>
            <p:ph type="sldImg"/>
          </p:nvPr>
        </p:nvSpPr>
        <p:spPr>
          <a:xfrm>
            <a:off x="3268663" y="511175"/>
            <a:ext cx="3402012" cy="2551113"/>
          </a:xfrm>
          <a:ln/>
        </p:spPr>
      </p:sp>
      <p:sp>
        <p:nvSpPr>
          <p:cNvPr id="159748" name="Rectangle 3"/>
          <p:cNvSpPr>
            <a:spLocks noGrp="1" noChangeArrowheads="1"/>
          </p:cNvSpPr>
          <p:nvPr>
            <p:ph type="body" idx="1"/>
          </p:nvPr>
        </p:nvSpPr>
        <p:spPr>
          <a:ln/>
        </p:spPr>
        <p:txBody>
          <a:bodyPr/>
          <a:lstStyle/>
          <a:p>
            <a:pPr eaLnBrk="1" hangingPunct="1"/>
            <a:r>
              <a:rPr lang="en-US" altLang="ja-JP" sz="800" b="1"/>
              <a:t>♪</a:t>
            </a:r>
            <a:r>
              <a:rPr lang="ja-JP" altLang="en-US" sz="800" b="1"/>
              <a:t>ナレーション</a:t>
            </a:r>
          </a:p>
          <a:p>
            <a:pPr eaLnBrk="1" hangingPunct="1"/>
            <a:r>
              <a:rPr lang="ja-JP" altLang="en-US" sz="800"/>
              <a:t>じゃ、どれぐらいの量の水で薬を飲めばいいのかな？どうしてそれだけの水の量が必要なのか？その理由も合わせて知っている人いますか？</a:t>
            </a:r>
          </a:p>
          <a:p>
            <a:pPr eaLnBrk="1" hangingPunct="1"/>
            <a:endParaRPr lang="ja-JP" altLang="en-US" sz="800"/>
          </a:p>
          <a:p>
            <a:pPr eaLnBrk="1" hangingPunct="1"/>
            <a:r>
              <a:rPr lang="ja-JP" altLang="en-US" sz="800"/>
              <a:t> ****************************************************************************************</a:t>
            </a:r>
          </a:p>
          <a:p>
            <a:pPr eaLnBrk="1" hangingPunct="1"/>
            <a:r>
              <a:rPr lang="ja-JP" altLang="en-US" sz="800" b="1"/>
              <a:t>★解説</a:t>
            </a:r>
          </a:p>
          <a:p>
            <a:pPr eaLnBrk="1" hangingPunct="1"/>
            <a:r>
              <a:rPr lang="en-US" altLang="ja-JP" sz="800"/>
              <a:t>【</a:t>
            </a:r>
            <a:r>
              <a:rPr lang="ja-JP" altLang="en-US" sz="800"/>
              <a:t>指導ポイント</a:t>
            </a:r>
            <a:r>
              <a:rPr lang="en-US" altLang="ja-JP" sz="800"/>
              <a:t>】</a:t>
            </a:r>
          </a:p>
          <a:p>
            <a:pPr eaLnBrk="1" hangingPunct="1"/>
            <a:r>
              <a:rPr lang="ja-JP" altLang="en-US" sz="800"/>
              <a:t>水なしで薬を飲んだ場合の危険性を教えます。</a:t>
            </a:r>
          </a:p>
          <a:p>
            <a:pPr eaLnBrk="1" hangingPunct="1"/>
            <a:endParaRPr lang="ja-JP" altLang="en-US" sz="800"/>
          </a:p>
          <a:p>
            <a:pPr eaLnBrk="1" hangingPunct="1">
              <a:spcBef>
                <a:spcPct val="0"/>
              </a:spcBef>
            </a:pPr>
            <a:r>
              <a:rPr lang="en-US" altLang="ja-JP" sz="800"/>
              <a:t>【</a:t>
            </a:r>
            <a:r>
              <a:rPr lang="ja-JP" altLang="en-US" sz="800"/>
              <a:t>強調ポイント</a:t>
            </a:r>
            <a:r>
              <a:rPr lang="en-US" altLang="ja-JP" sz="800"/>
              <a:t>】</a:t>
            </a:r>
            <a:endParaRPr lang="ja-JP" altLang="en-US" sz="800"/>
          </a:p>
          <a:p>
            <a:pPr eaLnBrk="1" hangingPunct="1"/>
            <a:r>
              <a:rPr lang="ja-JP" altLang="en-US" sz="800"/>
              <a:t>次のスライドやその後の実験で喉や食道に貼り付いてしまうことは理解してもらえると思いますが、</a:t>
            </a:r>
          </a:p>
          <a:p>
            <a:pPr eaLnBrk="1" hangingPunct="1"/>
            <a:r>
              <a:rPr lang="ja-JP" altLang="en-US" sz="800"/>
              <a:t>それ以外にも、適量の水かぬるま湯で飲めば早く胃に届きそのぶん早く効果を得ることができます。 この点も合わせて指導してください。</a:t>
            </a:r>
          </a:p>
          <a:p>
            <a:pPr eaLnBrk="1" hangingPunct="1"/>
            <a:endParaRPr lang="ja-JP" altLang="en-US" sz="800"/>
          </a:p>
          <a:p>
            <a:pPr eaLnBrk="1" hangingPunct="1"/>
            <a:r>
              <a:rPr lang="en-US" altLang="ja-JP" sz="800"/>
              <a:t>【</a:t>
            </a:r>
            <a:r>
              <a:rPr lang="ja-JP" altLang="en-US" sz="800"/>
              <a:t>辞書</a:t>
            </a:r>
            <a:r>
              <a:rPr lang="en-US" altLang="ja-JP" sz="800"/>
              <a:t>】</a:t>
            </a:r>
            <a:endParaRPr lang="ja-JP" altLang="en-US" sz="800"/>
          </a:p>
          <a:p>
            <a:pPr eaLnBrk="1" hangingPunct="1"/>
            <a:r>
              <a:rPr lang="en-US" altLang="ja-JP" sz="800"/>
              <a:t>【</a:t>
            </a:r>
            <a:r>
              <a:rPr lang="ja-JP" altLang="en-US" sz="800"/>
              <a:t>豆知識</a:t>
            </a:r>
            <a:r>
              <a:rPr lang="en-US" altLang="ja-JP" sz="800"/>
              <a:t>】</a:t>
            </a:r>
            <a:endParaRPr lang="ja-JP" altLang="en-US" sz="800"/>
          </a:p>
          <a:p>
            <a:pPr eaLnBrk="1" hangingPunct="1"/>
            <a:r>
              <a:rPr lang="en-US" altLang="ja-JP" sz="800" b="1"/>
              <a:t>【</a:t>
            </a:r>
            <a:r>
              <a:rPr lang="ja-JP" altLang="en-US" sz="800"/>
              <a:t>参考資料（書籍、</a:t>
            </a:r>
            <a:r>
              <a:rPr lang="en-US" altLang="ja-JP" sz="800"/>
              <a:t>URL</a:t>
            </a:r>
            <a:r>
              <a:rPr lang="ja-JP" altLang="en-US" sz="800"/>
              <a:t>など） </a:t>
            </a:r>
            <a:r>
              <a:rPr lang="en-US" altLang="ja-JP" sz="800" b="1"/>
              <a:t>】</a:t>
            </a:r>
            <a:endParaRPr lang="ja-JP" altLang="en-US" sz="800" b="1"/>
          </a:p>
        </p:txBody>
      </p:sp>
      <p:sp>
        <p:nvSpPr>
          <p:cNvPr id="2" name="日付プレースホルダー 1">
            <a:extLst>
              <a:ext uri="{FF2B5EF4-FFF2-40B4-BE49-F238E27FC236}">
                <a16:creationId xmlns:a16="http://schemas.microsoft.com/office/drawing/2014/main" id="{D19DA5FF-6181-75E9-B503-BDF69F4A0EAA}"/>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xfrm>
            <a:off x="3268663" y="509588"/>
            <a:ext cx="3406775" cy="2554287"/>
          </a:xfrm>
          <a:noFill/>
          <a:ln>
            <a:solidFill>
              <a:srgbClr val="000000"/>
            </a:solidFill>
            <a:miter lim="800000"/>
            <a:headEnd/>
            <a:tailEnd/>
          </a:ln>
        </p:spPr>
      </p:sp>
      <p:sp>
        <p:nvSpPr>
          <p:cNvPr id="107522" name="Rectangle 3"/>
          <p:cNvSpPr>
            <a:spLocks noGrp="1"/>
          </p:cNvSpPr>
          <p:nvPr>
            <p:ph type="body" idx="1"/>
          </p:nvPr>
        </p:nvSpPr>
        <p:spPr bwMode="auto">
          <a:xfrm>
            <a:off x="992080" y="3233447"/>
            <a:ext cx="7955179" cy="3063838"/>
          </a:xfrm>
          <a:noFill/>
        </p:spPr>
        <p:txBody>
          <a:bodyPr wrap="square" numCol="1" anchor="t" anchorCtr="0" compatLnSpc="1">
            <a:prstTxWarp prst="textNoShape">
              <a:avLst/>
            </a:prstTxWarp>
          </a:bodyPr>
          <a:lstStyle/>
          <a:p>
            <a:pPr eaLnBrk="1" hangingPunct="1">
              <a:lnSpc>
                <a:spcPct val="90000"/>
              </a:lnSpc>
            </a:pPr>
            <a:r>
              <a:rPr lang="ja-JP" altLang="en-US" b="1">
                <a:ea typeface="ＭＳ ゴシック" pitchFamily="49" charset="-128"/>
              </a:rPr>
              <a:t>■子ども達と一緒に答え合わせ。</a:t>
            </a:r>
          </a:p>
          <a:p>
            <a:pPr eaLnBrk="1" hangingPunct="1">
              <a:lnSpc>
                <a:spcPct val="90000"/>
              </a:lnSpc>
            </a:pPr>
            <a:endParaRPr lang="ja-JP" altLang="en-US" b="1">
              <a:ea typeface="ＭＳ ゴシック" pitchFamily="49" charset="-128"/>
            </a:endParaRPr>
          </a:p>
          <a:p>
            <a:pPr eaLnBrk="1" hangingPunct="1">
              <a:lnSpc>
                <a:spcPct val="90000"/>
              </a:lnSpc>
            </a:pPr>
            <a:r>
              <a:rPr lang="en-US" altLang="ja-JP" b="1">
                <a:ea typeface="ＭＳ ゴシック" pitchFamily="49" charset="-128"/>
              </a:rPr>
              <a:t>【</a:t>
            </a:r>
            <a:r>
              <a:rPr lang="ja-JP" altLang="en-US" b="1">
                <a:ea typeface="ＭＳ ゴシック" pitchFamily="49" charset="-128"/>
              </a:rPr>
              <a:t>講義例</a:t>
            </a:r>
            <a:r>
              <a:rPr lang="en-US" altLang="ja-JP" b="1">
                <a:ea typeface="ＭＳ ゴシック" pitchFamily="49" charset="-128"/>
              </a:rPr>
              <a:t>】</a:t>
            </a:r>
          </a:p>
          <a:p>
            <a:pPr eaLnBrk="1" hangingPunct="1">
              <a:lnSpc>
                <a:spcPct val="90000"/>
              </a:lnSpc>
            </a:pPr>
            <a:endParaRPr lang="en-US" altLang="ja-JP" b="1">
              <a:ea typeface="ＭＳ ゴシック" pitchFamily="49" charset="-128"/>
            </a:endParaRPr>
          </a:p>
          <a:p>
            <a:pPr eaLnBrk="1" hangingPunct="1">
              <a:lnSpc>
                <a:spcPct val="90000"/>
              </a:lnSpc>
            </a:pPr>
            <a:r>
              <a:rPr lang="en-US" altLang="ja-JP">
                <a:ea typeface="ＭＳ ゴシック" pitchFamily="49" charset="-128"/>
              </a:rPr>
              <a:t>○</a:t>
            </a:r>
            <a:r>
              <a:rPr lang="ja-JP" altLang="en-US">
                <a:ea typeface="ＭＳ ゴシック" pitchFamily="49" charset="-128"/>
              </a:rPr>
              <a:t>そう、薬を飲むときは、コップ一杯くらいのお水かぬるま湯で飲むようにしようね。</a:t>
            </a:r>
          </a:p>
          <a:p>
            <a:pPr eaLnBrk="1" hangingPunct="1">
              <a:lnSpc>
                <a:spcPct val="90000"/>
              </a:lnSpc>
            </a:pPr>
            <a:r>
              <a:rPr lang="ja-JP" altLang="en-US">
                <a:ea typeface="ＭＳ ゴシック" pitchFamily="49" charset="-128"/>
              </a:rPr>
              <a:t>○なぜかというと、お水の量が少ないと飲んだ薬が喉や食道の途中でくっついて止まって</a:t>
            </a:r>
          </a:p>
          <a:p>
            <a:pPr eaLnBrk="1" hangingPunct="1">
              <a:lnSpc>
                <a:spcPct val="90000"/>
              </a:lnSpc>
            </a:pPr>
            <a:r>
              <a:rPr lang="ja-JP" altLang="en-US">
                <a:ea typeface="ＭＳ ゴシック" pitchFamily="49" charset="-128"/>
              </a:rPr>
              <a:t>　しまうことがあるからなんだ。</a:t>
            </a:r>
          </a:p>
          <a:p>
            <a:pPr eaLnBrk="1" hangingPunct="1">
              <a:lnSpc>
                <a:spcPct val="90000"/>
              </a:lnSpc>
            </a:pPr>
            <a:r>
              <a:rPr lang="ja-JP" altLang="en-US">
                <a:ea typeface="ＭＳ ゴシック" pitchFamily="49" charset="-128"/>
              </a:rPr>
              <a:t>○そうすると、薬が上手く胃の中に入っていかないばかりか、くっついた部分が腫れたり</a:t>
            </a:r>
          </a:p>
          <a:p>
            <a:pPr eaLnBrk="1" hangingPunct="1">
              <a:lnSpc>
                <a:spcPct val="90000"/>
              </a:lnSpc>
            </a:pPr>
            <a:r>
              <a:rPr lang="ja-JP" altLang="en-US">
                <a:ea typeface="ＭＳ ゴシック" pitchFamily="49" charset="-128"/>
              </a:rPr>
              <a:t>　痛くなったりすることもあるんだね。</a:t>
            </a:r>
          </a:p>
          <a:p>
            <a:pPr eaLnBrk="1" hangingPunct="1">
              <a:lnSpc>
                <a:spcPct val="90000"/>
              </a:lnSpc>
            </a:pPr>
            <a:r>
              <a:rPr lang="ja-JP" altLang="en-US">
                <a:ea typeface="ＭＳ ゴシック" pitchFamily="49" charset="-128"/>
              </a:rPr>
              <a:t>○だから、薬を上手く胃の中へ送るために、コップ一杯くらいの十分な量のお水で飲むの</a:t>
            </a:r>
          </a:p>
          <a:p>
            <a:pPr eaLnBrk="1" hangingPunct="1">
              <a:lnSpc>
                <a:spcPct val="90000"/>
              </a:lnSpc>
            </a:pPr>
            <a:r>
              <a:rPr lang="ja-JP" altLang="en-US">
                <a:ea typeface="ＭＳ ゴシック" pitchFamily="49" charset="-128"/>
              </a:rPr>
              <a:t>　がいいんだ。</a:t>
            </a:r>
          </a:p>
          <a:p>
            <a:pPr eaLnBrk="1" hangingPunct="1">
              <a:lnSpc>
                <a:spcPct val="90000"/>
              </a:lnSpc>
            </a:pPr>
            <a:endParaRPr lang="ja-JP" altLang="en-US">
              <a:ea typeface="ＭＳ ゴシック" pitchFamily="49" charset="-128"/>
            </a:endParaRPr>
          </a:p>
          <a:p>
            <a:pPr eaLnBrk="1" hangingPunct="1">
              <a:lnSpc>
                <a:spcPct val="90000"/>
              </a:lnSpc>
            </a:pPr>
            <a:r>
              <a:rPr lang="ja-JP" altLang="en-US">
                <a:ea typeface="ＭＳ ゴシック" pitchFamily="49" charset="-128"/>
              </a:rPr>
              <a:t>○それから、寝たままで薬を飲むと、同じように薬が喉や食道で止まってしまうことも</a:t>
            </a:r>
          </a:p>
          <a:p>
            <a:pPr eaLnBrk="1" hangingPunct="1">
              <a:lnSpc>
                <a:spcPct val="90000"/>
              </a:lnSpc>
            </a:pPr>
            <a:r>
              <a:rPr lang="ja-JP" altLang="en-US">
                <a:ea typeface="ＭＳ ゴシック" pitchFamily="49" charset="-128"/>
              </a:rPr>
              <a:t>　あるから、病気で寝ていても、薬を飲むときは上半身を起こして飲むようにしてね。</a:t>
            </a:r>
          </a:p>
          <a:p>
            <a:pPr eaLnBrk="1" hangingPunct="1">
              <a:lnSpc>
                <a:spcPct val="90000"/>
              </a:lnSpc>
            </a:pPr>
            <a:endParaRPr lang="ja-JP" altLang="en-US">
              <a:ea typeface="ＭＳ ゴシック" pitchFamily="49" charset="-128"/>
            </a:endParaRPr>
          </a:p>
        </p:txBody>
      </p:sp>
      <p:sp>
        <p:nvSpPr>
          <p:cNvPr id="2" name="日付プレースホルダー 1">
            <a:extLst>
              <a:ext uri="{FF2B5EF4-FFF2-40B4-BE49-F238E27FC236}">
                <a16:creationId xmlns:a16="http://schemas.microsoft.com/office/drawing/2014/main" id="{0F5967B6-6E1E-CA83-21B1-65E5136E50F4}"/>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2"/>
          <p:cNvSpPr>
            <a:spLocks noGrp="1" noRot="1" noChangeAspect="1" noChangeArrowheads="1" noTextEdit="1"/>
          </p:cNvSpPr>
          <p:nvPr>
            <p:ph type="sldImg"/>
          </p:nvPr>
        </p:nvSpPr>
        <p:spPr>
          <a:xfrm>
            <a:off x="3268663" y="511175"/>
            <a:ext cx="3402012" cy="2551113"/>
          </a:xfrm>
          <a:ln/>
        </p:spPr>
      </p:sp>
      <p:sp>
        <p:nvSpPr>
          <p:cNvPr id="156676" name="Rectangle 3"/>
          <p:cNvSpPr>
            <a:spLocks noGrp="1" noChangeArrowheads="1"/>
          </p:cNvSpPr>
          <p:nvPr>
            <p:ph type="body" idx="1"/>
          </p:nvPr>
        </p:nvSpPr>
        <p:spPr>
          <a:ln/>
        </p:spPr>
        <p:txBody>
          <a:bodyPr/>
          <a:lstStyle/>
          <a:p>
            <a:pPr eaLnBrk="1" hangingPunct="1"/>
            <a:r>
              <a:rPr lang="en-US" altLang="ja-JP" sz="800" b="1"/>
              <a:t>♪</a:t>
            </a:r>
            <a:r>
              <a:rPr lang="ja-JP" altLang="en-US" sz="800" b="1"/>
              <a:t>ナレーション</a:t>
            </a:r>
          </a:p>
          <a:p>
            <a:pPr eaLnBrk="1" hangingPunct="1"/>
            <a:r>
              <a:rPr lang="ja-JP" altLang="en-US" sz="800"/>
              <a:t>このように、飲み物によって、薬の効き目が弱くなったり、逆に効きすぎたり、眠れなくなったりします。</a:t>
            </a:r>
          </a:p>
          <a:p>
            <a:pPr eaLnBrk="1" hangingPunct="1"/>
            <a:r>
              <a:rPr lang="ja-JP" altLang="en-US" sz="800"/>
              <a:t>だから、水か、ぬるま湯で飲んでね！！</a:t>
            </a:r>
          </a:p>
          <a:p>
            <a:pPr eaLnBrk="1" hangingPunct="1"/>
            <a:endParaRPr lang="ja-JP" altLang="en-US" sz="800"/>
          </a:p>
          <a:p>
            <a:pPr eaLnBrk="1" hangingPunct="1"/>
            <a:r>
              <a:rPr lang="ja-JP" altLang="en-US" sz="800"/>
              <a:t>  ****************************************************************************************</a:t>
            </a:r>
          </a:p>
          <a:p>
            <a:pPr eaLnBrk="1" hangingPunct="1"/>
            <a:endParaRPr lang="ja-JP" altLang="en-US" sz="800"/>
          </a:p>
          <a:p>
            <a:pPr eaLnBrk="1" hangingPunct="1"/>
            <a:r>
              <a:rPr lang="ja-JP" altLang="en-US" sz="800" b="1"/>
              <a:t>★解説</a:t>
            </a:r>
          </a:p>
          <a:p>
            <a:pPr eaLnBrk="1" hangingPunct="1"/>
            <a:r>
              <a:rPr lang="en-US" altLang="ja-JP" sz="800"/>
              <a:t>【</a:t>
            </a:r>
            <a:r>
              <a:rPr lang="ja-JP" altLang="en-US" sz="800"/>
              <a:t>指導ポイント</a:t>
            </a:r>
            <a:r>
              <a:rPr lang="en-US" altLang="ja-JP" sz="800"/>
              <a:t>】</a:t>
            </a:r>
          </a:p>
          <a:p>
            <a:pPr eaLnBrk="1" hangingPunct="1"/>
            <a:r>
              <a:rPr lang="ja-JP" altLang="en-US" sz="800"/>
              <a:t>お茶に含まれる「タンニン」や、ジュースに含まれる「酸」、牛乳に含まれる「カルシウム」等が「薬」に影響すると考えられます。</a:t>
            </a:r>
          </a:p>
          <a:p>
            <a:pPr eaLnBrk="1" hangingPunct="1"/>
            <a:r>
              <a:rPr lang="ja-JP" altLang="en-US" sz="800"/>
              <a:t>次の実験で、飲み物によっては薬と化学反応を起こすことを児童に理解させ、「薬は水かぬるま湯で飲む」というルールを身に付けてもらいます。</a:t>
            </a:r>
          </a:p>
          <a:p>
            <a:pPr eaLnBrk="1" hangingPunct="1"/>
            <a:endParaRPr lang="ja-JP" altLang="en-US" sz="800"/>
          </a:p>
          <a:p>
            <a:pPr eaLnBrk="1" hangingPunct="1">
              <a:spcBef>
                <a:spcPct val="0"/>
              </a:spcBef>
            </a:pPr>
            <a:r>
              <a:rPr lang="en-US" altLang="ja-JP" sz="800"/>
              <a:t>【</a:t>
            </a:r>
            <a:r>
              <a:rPr lang="ja-JP" altLang="en-US" sz="800"/>
              <a:t>強調ポイント</a:t>
            </a:r>
            <a:r>
              <a:rPr lang="en-US" altLang="ja-JP" sz="800"/>
              <a:t>】</a:t>
            </a:r>
            <a:endParaRPr lang="ja-JP" altLang="en-US" sz="800"/>
          </a:p>
          <a:p>
            <a:pPr eaLnBrk="1" hangingPunct="1"/>
            <a:r>
              <a:rPr lang="en-US" altLang="ja-JP" sz="800"/>
              <a:t>【</a:t>
            </a:r>
            <a:r>
              <a:rPr lang="ja-JP" altLang="en-US" sz="800"/>
              <a:t>辞書</a:t>
            </a:r>
            <a:r>
              <a:rPr lang="en-US" altLang="ja-JP" sz="800"/>
              <a:t>】</a:t>
            </a:r>
            <a:endParaRPr lang="ja-JP" altLang="en-US" sz="800"/>
          </a:p>
          <a:p>
            <a:pPr eaLnBrk="1" hangingPunct="1"/>
            <a:r>
              <a:rPr lang="en-US" altLang="ja-JP" sz="800"/>
              <a:t>【</a:t>
            </a:r>
            <a:r>
              <a:rPr lang="ja-JP" altLang="en-US" sz="800"/>
              <a:t>豆知識</a:t>
            </a:r>
            <a:r>
              <a:rPr lang="en-US" altLang="ja-JP" sz="800"/>
              <a:t>】</a:t>
            </a:r>
            <a:endParaRPr lang="ja-JP" altLang="en-US" sz="800"/>
          </a:p>
          <a:p>
            <a:pPr eaLnBrk="1" hangingPunct="1"/>
            <a:r>
              <a:rPr lang="en-US" altLang="ja-JP" sz="800" b="1"/>
              <a:t>【</a:t>
            </a:r>
            <a:r>
              <a:rPr lang="ja-JP" altLang="en-US" sz="800"/>
              <a:t>参考資料（書籍、</a:t>
            </a:r>
            <a:r>
              <a:rPr lang="en-US" altLang="ja-JP" sz="800"/>
              <a:t>URL</a:t>
            </a:r>
            <a:r>
              <a:rPr lang="ja-JP" altLang="en-US" sz="800"/>
              <a:t>など） </a:t>
            </a:r>
            <a:r>
              <a:rPr lang="en-US" altLang="ja-JP" sz="800" b="1"/>
              <a:t>】</a:t>
            </a:r>
          </a:p>
          <a:p>
            <a:pPr eaLnBrk="1" hangingPunct="1"/>
            <a:r>
              <a:rPr lang="ja-JP" altLang="en-US" sz="800"/>
              <a:t>薬と食品の相互作用：</a:t>
            </a:r>
            <a:r>
              <a:rPr lang="en-US" altLang="ja-JP" sz="800"/>
              <a:t>http://www.rad-ar.or.jp/02/08/index-sougo.html</a:t>
            </a:r>
          </a:p>
          <a:p>
            <a:pPr eaLnBrk="1" hangingPunct="1"/>
            <a:r>
              <a:rPr lang="ja-JP" altLang="en-US" sz="800"/>
              <a:t>テーマ</a:t>
            </a:r>
            <a:r>
              <a:rPr lang="en-US" altLang="ja-JP" sz="800"/>
              <a:t>G</a:t>
            </a:r>
            <a:r>
              <a:rPr lang="ja-JP" altLang="en-US" sz="800"/>
              <a:t>薬の相互作用参照。</a:t>
            </a:r>
          </a:p>
          <a:p>
            <a:pPr eaLnBrk="1" hangingPunct="1"/>
            <a:endParaRPr lang="ja-JP" altLang="en-US" sz="800"/>
          </a:p>
        </p:txBody>
      </p:sp>
      <p:sp>
        <p:nvSpPr>
          <p:cNvPr id="2" name="日付プレースホルダー 1">
            <a:extLst>
              <a:ext uri="{FF2B5EF4-FFF2-40B4-BE49-F238E27FC236}">
                <a16:creationId xmlns:a16="http://schemas.microsoft.com/office/drawing/2014/main" id="{277C14C6-F228-150E-9173-BBF619EA63E7}"/>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Rot="1" noChangeAspect="1" noChangeArrowheads="1" noTextEdit="1"/>
          </p:cNvSpPr>
          <p:nvPr>
            <p:ph type="sldImg"/>
          </p:nvPr>
        </p:nvSpPr>
        <p:spPr>
          <a:xfrm>
            <a:off x="3268663" y="511175"/>
            <a:ext cx="3402012" cy="2551113"/>
          </a:xfrm>
          <a:ln/>
        </p:spPr>
      </p:sp>
      <p:sp>
        <p:nvSpPr>
          <p:cNvPr id="177156" name="Rectangle 3"/>
          <p:cNvSpPr>
            <a:spLocks noGrp="1" noChangeArrowheads="1"/>
          </p:cNvSpPr>
          <p:nvPr>
            <p:ph type="body" idx="1"/>
          </p:nvPr>
        </p:nvSpPr>
        <p:spPr>
          <a:ln/>
        </p:spPr>
        <p:txBody>
          <a:bodyPr/>
          <a:lstStyle/>
          <a:p>
            <a:pPr eaLnBrk="1" hangingPunct="1"/>
            <a:r>
              <a:rPr lang="ja-JP" altLang="en-US" sz="800" b="1">
                <a:solidFill>
                  <a:srgbClr val="FF0000"/>
                </a:solidFill>
              </a:rPr>
              <a:t>テーマ</a:t>
            </a:r>
            <a:r>
              <a:rPr lang="en-US" altLang="ja-JP" sz="800" b="1">
                <a:solidFill>
                  <a:srgbClr val="FF0000"/>
                </a:solidFill>
              </a:rPr>
              <a:t>L</a:t>
            </a:r>
            <a:r>
              <a:rPr lang="ja-JP" altLang="en-US" sz="800" b="1">
                <a:solidFill>
                  <a:srgbClr val="FF0000"/>
                </a:solidFill>
              </a:rPr>
              <a:t>「学校薬剤師紹介」の概略</a:t>
            </a:r>
          </a:p>
          <a:p>
            <a:pPr eaLnBrk="1" hangingPunct="1"/>
            <a:r>
              <a:rPr lang="ja-JP" altLang="en-US" sz="800" b="1">
                <a:solidFill>
                  <a:srgbClr val="FF0000"/>
                </a:solidFill>
              </a:rPr>
              <a:t>学校薬剤師さんは学校で何をしている人？</a:t>
            </a:r>
          </a:p>
          <a:p>
            <a:pPr eaLnBrk="1" hangingPunct="1"/>
            <a:endParaRPr lang="en-US" altLang="ja-JP" sz="800" b="1">
              <a:solidFill>
                <a:srgbClr val="FF0000"/>
              </a:solidFill>
            </a:endParaRPr>
          </a:p>
          <a:p>
            <a:pPr eaLnBrk="1" hangingPunct="1"/>
            <a:r>
              <a:rPr lang="en-US" altLang="ja-JP" sz="800" b="1"/>
              <a:t>♪</a:t>
            </a:r>
            <a:r>
              <a:rPr lang="ja-JP" altLang="en-US" sz="800" b="1"/>
              <a:t>ナレーション</a:t>
            </a:r>
          </a:p>
          <a:p>
            <a:pPr eaLnBrk="1" hangingPunct="1"/>
            <a:r>
              <a:rPr lang="ja-JP" altLang="en-US" sz="800"/>
              <a:t>これから「学校薬剤師さん」が、皆さんの学校でどんな仕事をしているのかを紹介します。</a:t>
            </a:r>
          </a:p>
          <a:p>
            <a:pPr eaLnBrk="1" hangingPunct="1"/>
            <a:r>
              <a:rPr lang="ja-JP" altLang="en-US" sz="800"/>
              <a:t>皆さんの学校生活にどんなことに関っているかしっかり覚えて下さいね。</a:t>
            </a:r>
          </a:p>
          <a:p>
            <a:pPr eaLnBrk="1" hangingPunct="1"/>
            <a:endParaRPr lang="ja-JP" altLang="en-US" sz="800"/>
          </a:p>
          <a:p>
            <a:pPr eaLnBrk="1" hangingPunct="1"/>
            <a:r>
              <a:rPr lang="ja-JP" altLang="en-US" sz="800"/>
              <a:t>   ****************************************************************************************</a:t>
            </a:r>
          </a:p>
          <a:p>
            <a:pPr eaLnBrk="1" hangingPunct="1"/>
            <a:r>
              <a:rPr lang="ja-JP" altLang="en-US" sz="800" b="1"/>
              <a:t>★解説</a:t>
            </a:r>
          </a:p>
          <a:p>
            <a:pPr eaLnBrk="1" hangingPunct="1"/>
            <a:r>
              <a:rPr lang="en-US" altLang="ja-JP" sz="800"/>
              <a:t>【</a:t>
            </a:r>
            <a:r>
              <a:rPr lang="ja-JP" altLang="en-US" sz="800"/>
              <a:t>指導ポイント</a:t>
            </a:r>
            <a:r>
              <a:rPr lang="en-US" altLang="ja-JP" sz="800"/>
              <a:t>】</a:t>
            </a:r>
            <a:r>
              <a:rPr lang="ja-JP" altLang="en-US" sz="800"/>
              <a:t>学校薬剤師　環境衛生管理 </a:t>
            </a:r>
          </a:p>
          <a:p>
            <a:pPr eaLnBrk="1" hangingPunct="1"/>
            <a:endParaRPr lang="ja-JP" altLang="en-US" sz="800"/>
          </a:p>
          <a:p>
            <a:pPr eaLnBrk="1" hangingPunct="1">
              <a:spcBef>
                <a:spcPct val="0"/>
              </a:spcBef>
            </a:pPr>
            <a:r>
              <a:rPr lang="en-US" altLang="ja-JP" sz="800"/>
              <a:t>【</a:t>
            </a:r>
            <a:r>
              <a:rPr lang="ja-JP" altLang="en-US" sz="800"/>
              <a:t>強調ポイント</a:t>
            </a:r>
            <a:r>
              <a:rPr lang="en-US" altLang="ja-JP" sz="800"/>
              <a:t>】</a:t>
            </a:r>
          </a:p>
          <a:p>
            <a:pPr eaLnBrk="1" hangingPunct="1"/>
            <a:r>
              <a:rPr lang="en-US" altLang="ja-JP" sz="800"/>
              <a:t>【</a:t>
            </a:r>
            <a:r>
              <a:rPr lang="ja-JP" altLang="en-US" sz="800"/>
              <a:t>辞書</a:t>
            </a:r>
            <a:r>
              <a:rPr lang="en-US" altLang="ja-JP" sz="800"/>
              <a:t>】</a:t>
            </a:r>
            <a:endParaRPr lang="ja-JP" altLang="en-US" sz="800"/>
          </a:p>
          <a:p>
            <a:pPr eaLnBrk="1" hangingPunct="1"/>
            <a:r>
              <a:rPr lang="en-US" altLang="ja-JP" sz="800"/>
              <a:t>【</a:t>
            </a:r>
            <a:r>
              <a:rPr lang="ja-JP" altLang="en-US" sz="800"/>
              <a:t>豆知識</a:t>
            </a:r>
            <a:r>
              <a:rPr lang="en-US" altLang="ja-JP" sz="800"/>
              <a:t>】</a:t>
            </a:r>
            <a:endParaRPr lang="ja-JP" altLang="en-US" sz="800"/>
          </a:p>
          <a:p>
            <a:pPr eaLnBrk="1" hangingPunct="1"/>
            <a:r>
              <a:rPr lang="en-US" altLang="ja-JP" sz="800" b="1"/>
              <a:t>【</a:t>
            </a:r>
            <a:r>
              <a:rPr lang="ja-JP" altLang="en-US" sz="800"/>
              <a:t>参考資料（書籍、</a:t>
            </a:r>
            <a:r>
              <a:rPr lang="en-US" altLang="ja-JP" sz="800"/>
              <a:t>URL</a:t>
            </a:r>
            <a:r>
              <a:rPr lang="ja-JP" altLang="en-US" sz="800"/>
              <a:t>など） </a:t>
            </a:r>
            <a:r>
              <a:rPr lang="en-US" altLang="ja-JP" sz="800" b="1"/>
              <a:t>】</a:t>
            </a:r>
          </a:p>
          <a:p>
            <a:r>
              <a:rPr lang="zh-CN" altLang="en-US" sz="800"/>
              <a:t>学校保健法第</a:t>
            </a:r>
            <a:r>
              <a:rPr lang="en-US" altLang="zh-CN" sz="800"/>
              <a:t>16</a:t>
            </a:r>
            <a:r>
              <a:rPr lang="zh-CN" altLang="en-US" sz="800"/>
              <a:t>条</a:t>
            </a:r>
            <a:endParaRPr lang="en-US" altLang="ja-JP" sz="800"/>
          </a:p>
        </p:txBody>
      </p:sp>
      <p:sp>
        <p:nvSpPr>
          <p:cNvPr id="2" name="日付プレースホルダー 1">
            <a:extLst>
              <a:ext uri="{FF2B5EF4-FFF2-40B4-BE49-F238E27FC236}">
                <a16:creationId xmlns:a16="http://schemas.microsoft.com/office/drawing/2014/main" id="{E2E2F46E-E019-7F3F-794A-2D5CD1BC1BD4}"/>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Rot="1" noChangeAspect="1" noChangeArrowheads="1" noTextEdit="1"/>
          </p:cNvSpPr>
          <p:nvPr>
            <p:ph type="sldImg"/>
          </p:nvPr>
        </p:nvSpPr>
        <p:spPr>
          <a:xfrm>
            <a:off x="3268663" y="511175"/>
            <a:ext cx="3402012" cy="2551113"/>
          </a:xfrm>
          <a:ln/>
        </p:spPr>
      </p:sp>
      <p:sp>
        <p:nvSpPr>
          <p:cNvPr id="157700" name="Rectangle 3"/>
          <p:cNvSpPr>
            <a:spLocks noGrp="1" noChangeArrowheads="1"/>
          </p:cNvSpPr>
          <p:nvPr>
            <p:ph type="body" idx="1"/>
          </p:nvPr>
        </p:nvSpPr>
        <p:spPr>
          <a:ln/>
        </p:spPr>
        <p:txBody>
          <a:bodyPr/>
          <a:lstStyle/>
          <a:p>
            <a:pPr eaLnBrk="1" hangingPunct="1">
              <a:lnSpc>
                <a:spcPct val="80000"/>
              </a:lnSpc>
            </a:pPr>
            <a:r>
              <a:rPr lang="en-US" altLang="ja-JP" sz="800" b="1"/>
              <a:t>♪</a:t>
            </a:r>
            <a:r>
              <a:rPr lang="ja-JP" altLang="en-US" sz="800" b="1"/>
              <a:t>ナレーション</a:t>
            </a:r>
          </a:p>
          <a:p>
            <a:pPr eaLnBrk="1" hangingPunct="1">
              <a:lnSpc>
                <a:spcPct val="80000"/>
              </a:lnSpc>
            </a:pPr>
            <a:r>
              <a:rPr lang="ja-JP" altLang="en-US" sz="800"/>
              <a:t>飲み物に含まれる成分で薬の効果が変わることを話したよね！　</a:t>
            </a:r>
          </a:p>
          <a:p>
            <a:pPr eaLnBrk="1" hangingPunct="1">
              <a:lnSpc>
                <a:spcPct val="80000"/>
              </a:lnSpc>
            </a:pPr>
            <a:r>
              <a:rPr lang="ja-JP" altLang="en-US" sz="800"/>
              <a:t>じゃあこれから、お茶と薬を一緒に飲んだらどうなるのか？実際に実験で確かめてみましょう！</a:t>
            </a:r>
          </a:p>
          <a:p>
            <a:pPr eaLnBrk="1" hangingPunct="1">
              <a:lnSpc>
                <a:spcPct val="80000"/>
              </a:lnSpc>
            </a:pPr>
            <a:endParaRPr lang="ja-JP" altLang="en-US" sz="800"/>
          </a:p>
          <a:p>
            <a:pPr eaLnBrk="1" hangingPunct="1">
              <a:lnSpc>
                <a:spcPct val="80000"/>
              </a:lnSpc>
            </a:pPr>
            <a:r>
              <a:rPr lang="ja-JP" altLang="en-US" sz="800"/>
              <a:t> ****************************************************************************************</a:t>
            </a:r>
          </a:p>
          <a:p>
            <a:pPr eaLnBrk="1" hangingPunct="1">
              <a:lnSpc>
                <a:spcPct val="80000"/>
              </a:lnSpc>
            </a:pPr>
            <a:r>
              <a:rPr lang="ja-JP" altLang="en-US" sz="800" b="1"/>
              <a:t>★解説</a:t>
            </a:r>
          </a:p>
          <a:p>
            <a:pPr eaLnBrk="1" hangingPunct="1">
              <a:lnSpc>
                <a:spcPct val="80000"/>
              </a:lnSpc>
            </a:pPr>
            <a:r>
              <a:rPr lang="en-US" altLang="ja-JP" sz="800"/>
              <a:t>【</a:t>
            </a:r>
            <a:r>
              <a:rPr lang="ja-JP" altLang="en-US" sz="800"/>
              <a:t>指導ポイント</a:t>
            </a:r>
            <a:r>
              <a:rPr lang="en-US" altLang="ja-JP" sz="800"/>
              <a:t>】</a:t>
            </a:r>
          </a:p>
          <a:p>
            <a:pPr eaLnBrk="1" hangingPunct="1">
              <a:lnSpc>
                <a:spcPct val="80000"/>
              </a:lnSpc>
            </a:pPr>
            <a:r>
              <a:rPr lang="ja-JP" altLang="en-US" sz="800"/>
              <a:t>実際に目の前でお茶と鉄剤の反応を見せることによって、飲み物や食べ物と薬の飲み合わせによる化学反応を体感させます。</a:t>
            </a:r>
          </a:p>
          <a:p>
            <a:pPr eaLnBrk="1" hangingPunct="1">
              <a:lnSpc>
                <a:spcPct val="80000"/>
              </a:lnSpc>
            </a:pPr>
            <a:r>
              <a:rPr lang="ja-JP" altLang="en-US" sz="800"/>
              <a:t>この実験によって「薬の飲み合わせ」の怖さを分からせてください。</a:t>
            </a:r>
          </a:p>
          <a:p>
            <a:pPr eaLnBrk="1" hangingPunct="1">
              <a:lnSpc>
                <a:spcPct val="80000"/>
              </a:lnSpc>
            </a:pPr>
            <a:r>
              <a:rPr lang="ja-JP" altLang="en-US" sz="800" b="1"/>
              <a:t>＜実験の目的＞</a:t>
            </a:r>
          </a:p>
          <a:p>
            <a:pPr eaLnBrk="1" hangingPunct="1">
              <a:lnSpc>
                <a:spcPct val="80000"/>
              </a:lnSpc>
            </a:pPr>
            <a:r>
              <a:rPr lang="ja-JP" altLang="en-US" sz="800"/>
              <a:t>薬を“水”か“ぬるま湯”で飲むのには理由があります。</a:t>
            </a:r>
          </a:p>
          <a:p>
            <a:pPr eaLnBrk="1" hangingPunct="1">
              <a:lnSpc>
                <a:spcPct val="80000"/>
              </a:lnSpc>
            </a:pPr>
            <a:r>
              <a:rPr lang="ja-JP" altLang="en-US" sz="800"/>
              <a:t>水以外のもので飲むことで、薬の効果が強くなったり弱くなったりすることがあるからです。</a:t>
            </a:r>
          </a:p>
          <a:p>
            <a:pPr eaLnBrk="1" hangingPunct="1">
              <a:lnSpc>
                <a:spcPct val="80000"/>
              </a:lnSpc>
            </a:pPr>
            <a:r>
              <a:rPr lang="ja-JP" altLang="en-US" sz="800"/>
              <a:t>ここでは、水と緑茶に薬（鉄分の多い薬）を溶かすとどう反応するかを見ます。</a:t>
            </a:r>
          </a:p>
          <a:p>
            <a:pPr eaLnBrk="1" hangingPunct="1">
              <a:lnSpc>
                <a:spcPct val="80000"/>
              </a:lnSpc>
            </a:pPr>
            <a:r>
              <a:rPr lang="ja-JP" altLang="en-US" sz="800" b="1"/>
              <a:t>＜用意するもの＞</a:t>
            </a:r>
          </a:p>
          <a:p>
            <a:pPr eaLnBrk="1" hangingPunct="1">
              <a:lnSpc>
                <a:spcPct val="80000"/>
              </a:lnSpc>
            </a:pPr>
            <a:r>
              <a:rPr lang="ja-JP" altLang="en-US" sz="800"/>
              <a:t>鉄剤シロップ、スポイト、試験管</a:t>
            </a:r>
            <a:r>
              <a:rPr lang="en-US" altLang="ja-JP" sz="800"/>
              <a:t>2</a:t>
            </a:r>
            <a:r>
              <a:rPr lang="ja-JP" altLang="en-US" sz="800"/>
              <a:t>本、水、緑茶（できるだけ茶葉で淹れたもの）を用意しましょう。</a:t>
            </a:r>
          </a:p>
          <a:p>
            <a:pPr eaLnBrk="1" hangingPunct="1">
              <a:lnSpc>
                <a:spcPct val="80000"/>
              </a:lnSpc>
            </a:pPr>
            <a:r>
              <a:rPr lang="ja-JP" altLang="en-US" sz="800" b="1"/>
              <a:t>＜実験手順＞</a:t>
            </a:r>
          </a:p>
          <a:p>
            <a:pPr eaLnBrk="1" hangingPunct="1">
              <a:lnSpc>
                <a:spcPct val="80000"/>
              </a:lnSpc>
            </a:pPr>
            <a:r>
              <a:rPr lang="ja-JP" altLang="en-US" sz="800"/>
              <a:t>①あらかじめ試験管には水と緑茶を入れておきます。</a:t>
            </a:r>
          </a:p>
          <a:p>
            <a:pPr eaLnBrk="1" hangingPunct="1">
              <a:lnSpc>
                <a:spcPct val="80000"/>
              </a:lnSpc>
            </a:pPr>
            <a:r>
              <a:rPr lang="ja-JP" altLang="en-US" sz="800"/>
              <a:t>②鉄剤シロップをスポイトで水の入った試験管に数滴たらします。⇒何の反応も生じません。（次のスライド）</a:t>
            </a:r>
          </a:p>
          <a:p>
            <a:pPr eaLnBrk="1" hangingPunct="1">
              <a:lnSpc>
                <a:spcPct val="80000"/>
              </a:lnSpc>
            </a:pPr>
            <a:r>
              <a:rPr lang="ja-JP" altLang="en-US" sz="800"/>
              <a:t>③次に緑茶の入った試験管に同様にたらします。⇒化学反応をおこし、黒く変色し、沈殿も生じます。（次のスライド）</a:t>
            </a:r>
          </a:p>
          <a:p>
            <a:pPr eaLnBrk="1" hangingPunct="1">
              <a:lnSpc>
                <a:spcPct val="80000"/>
              </a:lnSpc>
            </a:pPr>
            <a:r>
              <a:rPr lang="ja-JP" altLang="en-US" sz="800"/>
              <a:t>（実験参考動画が協議会</a:t>
            </a:r>
            <a:r>
              <a:rPr lang="en-US" altLang="ja-JP" sz="800"/>
              <a:t>HP</a:t>
            </a:r>
            <a:r>
              <a:rPr lang="ja-JP" altLang="en-US" sz="800"/>
              <a:t>にあります。）</a:t>
            </a:r>
          </a:p>
          <a:p>
            <a:pPr eaLnBrk="1" hangingPunct="1">
              <a:lnSpc>
                <a:spcPct val="80000"/>
              </a:lnSpc>
            </a:pPr>
            <a:endParaRPr lang="ja-JP" altLang="en-US" sz="800"/>
          </a:p>
          <a:p>
            <a:pPr eaLnBrk="1" hangingPunct="1">
              <a:lnSpc>
                <a:spcPct val="80000"/>
              </a:lnSpc>
              <a:spcBef>
                <a:spcPct val="0"/>
              </a:spcBef>
            </a:pPr>
            <a:r>
              <a:rPr lang="en-US" altLang="ja-JP" sz="800"/>
              <a:t>【</a:t>
            </a:r>
            <a:r>
              <a:rPr lang="ja-JP" altLang="en-US" sz="800"/>
              <a:t>強調ポイント</a:t>
            </a:r>
            <a:r>
              <a:rPr lang="en-US" altLang="ja-JP" sz="800"/>
              <a:t>】</a:t>
            </a:r>
            <a:endParaRPr lang="ja-JP" altLang="en-US" sz="800"/>
          </a:p>
          <a:p>
            <a:pPr eaLnBrk="1" hangingPunct="1">
              <a:lnSpc>
                <a:spcPct val="80000"/>
              </a:lnSpc>
            </a:pPr>
            <a:r>
              <a:rPr lang="en-US" altLang="ja-JP" sz="800"/>
              <a:t>【</a:t>
            </a:r>
            <a:r>
              <a:rPr lang="ja-JP" altLang="en-US" sz="800"/>
              <a:t>辞書</a:t>
            </a:r>
            <a:r>
              <a:rPr lang="en-US" altLang="ja-JP" sz="800"/>
              <a:t>】</a:t>
            </a:r>
            <a:endParaRPr lang="ja-JP" altLang="en-US" sz="800"/>
          </a:p>
          <a:p>
            <a:pPr eaLnBrk="1" hangingPunct="1">
              <a:lnSpc>
                <a:spcPct val="80000"/>
              </a:lnSpc>
            </a:pPr>
            <a:r>
              <a:rPr lang="en-US" altLang="ja-JP" sz="800"/>
              <a:t>【</a:t>
            </a:r>
            <a:r>
              <a:rPr lang="ja-JP" altLang="en-US" sz="800"/>
              <a:t>豆知識</a:t>
            </a:r>
            <a:r>
              <a:rPr lang="en-US" altLang="ja-JP" sz="800"/>
              <a:t>】</a:t>
            </a:r>
            <a:endParaRPr lang="ja-JP" altLang="en-US" sz="800"/>
          </a:p>
          <a:p>
            <a:pPr eaLnBrk="1" hangingPunct="1">
              <a:lnSpc>
                <a:spcPct val="80000"/>
              </a:lnSpc>
            </a:pPr>
            <a:r>
              <a:rPr lang="en-US" altLang="ja-JP" sz="800" b="1"/>
              <a:t>【</a:t>
            </a:r>
            <a:r>
              <a:rPr lang="ja-JP" altLang="en-US" sz="800"/>
              <a:t>参考資料（書籍、</a:t>
            </a:r>
            <a:r>
              <a:rPr lang="en-US" altLang="ja-JP" sz="800"/>
              <a:t>URL</a:t>
            </a:r>
            <a:r>
              <a:rPr lang="ja-JP" altLang="en-US" sz="800"/>
              <a:t>など） </a:t>
            </a:r>
            <a:r>
              <a:rPr lang="en-US" altLang="ja-JP" sz="800" b="1"/>
              <a:t>】</a:t>
            </a:r>
            <a:endParaRPr lang="ja-JP" altLang="en-US" sz="800" b="1"/>
          </a:p>
          <a:p>
            <a:pPr eaLnBrk="1" hangingPunct="1">
              <a:lnSpc>
                <a:spcPct val="80000"/>
              </a:lnSpc>
            </a:pPr>
            <a:r>
              <a:rPr lang="ja-JP" altLang="en-US" sz="800"/>
              <a:t>お茶と鉄剤実験動画（教師用）：</a:t>
            </a:r>
            <a:r>
              <a:rPr lang="en-US" altLang="ja-JP" sz="800"/>
              <a:t>http://www.rad-are.com/</a:t>
            </a:r>
          </a:p>
        </p:txBody>
      </p:sp>
      <p:sp>
        <p:nvSpPr>
          <p:cNvPr id="2" name="日付プレースホルダー 1">
            <a:extLst>
              <a:ext uri="{FF2B5EF4-FFF2-40B4-BE49-F238E27FC236}">
                <a16:creationId xmlns:a16="http://schemas.microsoft.com/office/drawing/2014/main" id="{A0454615-1482-E43D-A3AA-E175698DE60A}"/>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3268663" y="511175"/>
            <a:ext cx="3402012" cy="2551113"/>
          </a:xfrm>
          <a:ln/>
        </p:spPr>
      </p:sp>
      <p:sp>
        <p:nvSpPr>
          <p:cNvPr id="158724" name="Rectangle 3"/>
          <p:cNvSpPr>
            <a:spLocks noGrp="1" noChangeArrowheads="1"/>
          </p:cNvSpPr>
          <p:nvPr>
            <p:ph type="body" idx="1"/>
          </p:nvPr>
        </p:nvSpPr>
        <p:spPr>
          <a:ln/>
        </p:spPr>
        <p:txBody>
          <a:bodyPr/>
          <a:lstStyle/>
          <a:p>
            <a:pPr eaLnBrk="1" hangingPunct="1">
              <a:lnSpc>
                <a:spcPct val="80000"/>
              </a:lnSpc>
            </a:pPr>
            <a:r>
              <a:rPr lang="en-US" altLang="ja-JP" sz="800" b="1"/>
              <a:t>♪</a:t>
            </a:r>
            <a:r>
              <a:rPr lang="ja-JP" altLang="en-US" sz="800" b="1"/>
              <a:t>ナレーション</a:t>
            </a:r>
          </a:p>
          <a:p>
            <a:pPr eaLnBrk="1" hangingPunct="1">
              <a:lnSpc>
                <a:spcPct val="80000"/>
              </a:lnSpc>
            </a:pPr>
            <a:r>
              <a:rPr lang="ja-JP" altLang="en-US" sz="800"/>
              <a:t>お茶の試験管では色が変化したでしょう。</a:t>
            </a:r>
          </a:p>
          <a:p>
            <a:pPr eaLnBrk="1" hangingPunct="1">
              <a:lnSpc>
                <a:spcPct val="80000"/>
              </a:lnSpc>
            </a:pPr>
            <a:r>
              <a:rPr lang="ja-JP" altLang="en-US" sz="800"/>
              <a:t>これはお茶の成分と薬の中の鉄分が、化学反応を起こしたからです。</a:t>
            </a:r>
          </a:p>
          <a:p>
            <a:pPr eaLnBrk="1" hangingPunct="1">
              <a:lnSpc>
                <a:spcPct val="80000"/>
              </a:lnSpc>
            </a:pPr>
            <a:r>
              <a:rPr lang="ja-JP" altLang="en-US" sz="800"/>
              <a:t>お茶だけじゃなくて、さっき紹介した飲み物も、それぞれ違った反応を示すけれど、水かぬるま湯で飲んだら！　何の心配もいりません。</a:t>
            </a:r>
          </a:p>
          <a:p>
            <a:pPr eaLnBrk="1" hangingPunct="1">
              <a:lnSpc>
                <a:spcPct val="80000"/>
              </a:lnSpc>
            </a:pPr>
            <a:endParaRPr lang="ja-JP" altLang="en-US" sz="800"/>
          </a:p>
          <a:p>
            <a:pPr eaLnBrk="1" hangingPunct="1">
              <a:lnSpc>
                <a:spcPct val="80000"/>
              </a:lnSpc>
            </a:pPr>
            <a:r>
              <a:rPr lang="ja-JP" altLang="en-US" sz="800"/>
              <a:t> ****************************************************************************************</a:t>
            </a:r>
          </a:p>
          <a:p>
            <a:pPr eaLnBrk="1" hangingPunct="1">
              <a:lnSpc>
                <a:spcPct val="80000"/>
              </a:lnSpc>
            </a:pPr>
            <a:r>
              <a:rPr lang="ja-JP" altLang="en-US" sz="800" b="1"/>
              <a:t>★解説</a:t>
            </a:r>
          </a:p>
          <a:p>
            <a:pPr eaLnBrk="1" hangingPunct="1">
              <a:lnSpc>
                <a:spcPct val="80000"/>
              </a:lnSpc>
            </a:pPr>
            <a:r>
              <a:rPr lang="en-US" altLang="ja-JP" sz="800"/>
              <a:t>【</a:t>
            </a:r>
            <a:r>
              <a:rPr lang="ja-JP" altLang="en-US" sz="800"/>
              <a:t>指導ポイント</a:t>
            </a:r>
            <a:r>
              <a:rPr lang="en-US" altLang="ja-JP" sz="800"/>
              <a:t>】</a:t>
            </a:r>
          </a:p>
          <a:p>
            <a:pPr eaLnBrk="1" hangingPunct="1">
              <a:lnSpc>
                <a:spcPct val="80000"/>
              </a:lnSpc>
            </a:pPr>
            <a:r>
              <a:rPr lang="ja-JP" altLang="en-US" sz="800"/>
              <a:t>薬には「飲み合わせ」があり、飲物や食べ物と薬の飲み合わせによって、薬の効果に変化をもたらすばかりでなく、副作用にもつながることがあるので、薬を飲むときには「飲み合わせ」に気を付けなければならないことを指導して下さい。</a:t>
            </a:r>
          </a:p>
          <a:p>
            <a:pPr eaLnBrk="1" hangingPunct="1">
              <a:lnSpc>
                <a:spcPct val="80000"/>
              </a:lnSpc>
            </a:pPr>
            <a:endParaRPr lang="ja-JP" altLang="en-US" sz="800"/>
          </a:p>
          <a:p>
            <a:pPr eaLnBrk="1" hangingPunct="1">
              <a:lnSpc>
                <a:spcPct val="80000"/>
              </a:lnSpc>
            </a:pPr>
            <a:r>
              <a:rPr lang="ja-JP" altLang="en-US" sz="800" b="1"/>
              <a:t>＜実験手順（続き）＞</a:t>
            </a:r>
          </a:p>
          <a:p>
            <a:pPr eaLnBrk="1" hangingPunct="1">
              <a:lnSpc>
                <a:spcPct val="80000"/>
              </a:lnSpc>
            </a:pPr>
            <a:r>
              <a:rPr lang="ja-JP" altLang="en-US" sz="800">
                <a:latin typeface="ＭＳ Ｐ明朝" pitchFamily="18" charset="-128"/>
              </a:rPr>
              <a:t>④茶の成分と薬の鉄分が反応し、色が黒く変わり、沈殿物もできて、さっきとは違うものになってしまいました。</a:t>
            </a:r>
          </a:p>
          <a:p>
            <a:pPr eaLnBrk="1" hangingPunct="1">
              <a:lnSpc>
                <a:spcPct val="80000"/>
              </a:lnSpc>
            </a:pPr>
            <a:endParaRPr lang="ja-JP" altLang="en-US" sz="800">
              <a:latin typeface="ＭＳ Ｐ明朝" pitchFamily="18" charset="-128"/>
            </a:endParaRPr>
          </a:p>
          <a:p>
            <a:pPr eaLnBrk="1" hangingPunct="1">
              <a:lnSpc>
                <a:spcPct val="80000"/>
              </a:lnSpc>
            </a:pPr>
            <a:r>
              <a:rPr lang="ja-JP" altLang="en-US" sz="800">
                <a:latin typeface="ＭＳ Ｐ明朝" pitchFamily="18" charset="-128"/>
              </a:rPr>
              <a:t>このように薬の成分によっては化学反応を起こすものがありますので、薬を飲むときは“水”か“ぬるま湯”で飲むということを理解して貰います。</a:t>
            </a:r>
          </a:p>
          <a:p>
            <a:pPr eaLnBrk="1" hangingPunct="1">
              <a:lnSpc>
                <a:spcPct val="80000"/>
              </a:lnSpc>
            </a:pPr>
            <a:r>
              <a:rPr lang="ja-JP" altLang="en-US" sz="800">
                <a:latin typeface="ＭＳ Ｐ明朝" pitchFamily="18" charset="-128"/>
              </a:rPr>
              <a:t>なお、この実験は化学反応を判り易く視覚に訴える為の実験です。</a:t>
            </a:r>
          </a:p>
          <a:p>
            <a:pPr eaLnBrk="1" hangingPunct="1">
              <a:lnSpc>
                <a:spcPct val="80000"/>
              </a:lnSpc>
            </a:pPr>
            <a:r>
              <a:rPr lang="ja-JP" altLang="en-US" sz="800">
                <a:latin typeface="ＭＳ Ｐ明朝" pitchFamily="18" charset="-128"/>
              </a:rPr>
              <a:t>実際には</a:t>
            </a:r>
            <a:r>
              <a:rPr lang="en-US" altLang="ja-JP" sz="800">
                <a:latin typeface="ＭＳ Ｐ明朝" pitchFamily="18" charset="-128"/>
              </a:rPr>
              <a:t>｢</a:t>
            </a:r>
            <a:r>
              <a:rPr lang="ja-JP" altLang="en-US" sz="800">
                <a:latin typeface="ＭＳ Ｐ明朝" pitchFamily="18" charset="-128"/>
              </a:rPr>
              <a:t>お茶</a:t>
            </a:r>
            <a:r>
              <a:rPr lang="en-US" altLang="ja-JP" sz="800">
                <a:latin typeface="ＭＳ Ｐ明朝" pitchFamily="18" charset="-128"/>
              </a:rPr>
              <a:t>｣</a:t>
            </a:r>
            <a:r>
              <a:rPr lang="ja-JP" altLang="en-US" sz="800">
                <a:latin typeface="ＭＳ Ｐ明朝" pitchFamily="18" charset="-128"/>
              </a:rPr>
              <a:t>で薬を飲んでも水のときと変わらない場合が多いのですが、「水またはぬるま湯」で飲むことが薬を飲むときの基本で「水かぬるま湯」なら何ら「飲み合わせ」の心配をすることなく薬を飲めることがお分かり頂けたと思います。</a:t>
            </a:r>
          </a:p>
          <a:p>
            <a:pPr eaLnBrk="1" hangingPunct="1">
              <a:lnSpc>
                <a:spcPct val="80000"/>
              </a:lnSpc>
            </a:pPr>
            <a:r>
              <a:rPr lang="ja-JP" altLang="en-US" sz="800">
                <a:latin typeface="ＭＳ Ｐ明朝" pitchFamily="18" charset="-128"/>
              </a:rPr>
              <a:t>（実験参考動画が協議会</a:t>
            </a:r>
            <a:r>
              <a:rPr lang="en-US" altLang="ja-JP" sz="800">
                <a:latin typeface="ＭＳ Ｐ明朝" pitchFamily="18" charset="-128"/>
              </a:rPr>
              <a:t>HP</a:t>
            </a:r>
            <a:r>
              <a:rPr lang="ja-JP" altLang="en-US" sz="800">
                <a:latin typeface="ＭＳ Ｐ明朝" pitchFamily="18" charset="-128"/>
              </a:rPr>
              <a:t>に有ります。）</a:t>
            </a:r>
          </a:p>
          <a:p>
            <a:pPr eaLnBrk="1" hangingPunct="1">
              <a:lnSpc>
                <a:spcPct val="80000"/>
              </a:lnSpc>
            </a:pPr>
            <a:endParaRPr lang="ja-JP" altLang="en-US" sz="800">
              <a:latin typeface="ＭＳ Ｐ明朝" pitchFamily="18" charset="-128"/>
            </a:endParaRPr>
          </a:p>
          <a:p>
            <a:pPr eaLnBrk="1" hangingPunct="1">
              <a:lnSpc>
                <a:spcPct val="80000"/>
              </a:lnSpc>
              <a:spcBef>
                <a:spcPct val="0"/>
              </a:spcBef>
            </a:pPr>
            <a:r>
              <a:rPr lang="en-US" altLang="ja-JP" sz="800"/>
              <a:t>【</a:t>
            </a:r>
            <a:r>
              <a:rPr lang="ja-JP" altLang="en-US" sz="800"/>
              <a:t>強調ポイント</a:t>
            </a:r>
            <a:r>
              <a:rPr lang="en-US" altLang="ja-JP" sz="800"/>
              <a:t>】</a:t>
            </a:r>
            <a:endParaRPr lang="ja-JP" altLang="en-US" sz="800"/>
          </a:p>
          <a:p>
            <a:pPr eaLnBrk="1" hangingPunct="1">
              <a:lnSpc>
                <a:spcPct val="80000"/>
              </a:lnSpc>
            </a:pPr>
            <a:r>
              <a:rPr lang="en-US" altLang="ja-JP" sz="800"/>
              <a:t>【</a:t>
            </a:r>
            <a:r>
              <a:rPr lang="ja-JP" altLang="en-US" sz="800"/>
              <a:t>辞書</a:t>
            </a:r>
            <a:r>
              <a:rPr lang="en-US" altLang="ja-JP" sz="800"/>
              <a:t>】</a:t>
            </a:r>
            <a:endParaRPr lang="ja-JP" altLang="en-US" sz="800"/>
          </a:p>
          <a:p>
            <a:pPr eaLnBrk="1" hangingPunct="1">
              <a:lnSpc>
                <a:spcPct val="80000"/>
              </a:lnSpc>
            </a:pPr>
            <a:r>
              <a:rPr lang="en-US" altLang="ja-JP" sz="800"/>
              <a:t>【</a:t>
            </a:r>
            <a:r>
              <a:rPr lang="ja-JP" altLang="en-US" sz="800"/>
              <a:t>豆知識</a:t>
            </a:r>
            <a:r>
              <a:rPr lang="en-US" altLang="ja-JP" sz="800"/>
              <a:t>】</a:t>
            </a:r>
            <a:endParaRPr lang="ja-JP" altLang="en-US" sz="800"/>
          </a:p>
          <a:p>
            <a:pPr eaLnBrk="1" hangingPunct="1">
              <a:lnSpc>
                <a:spcPct val="80000"/>
              </a:lnSpc>
            </a:pPr>
            <a:r>
              <a:rPr lang="en-US" altLang="ja-JP" sz="800" b="1"/>
              <a:t>【</a:t>
            </a:r>
            <a:r>
              <a:rPr lang="ja-JP" altLang="en-US" sz="800"/>
              <a:t>参考資料（書籍、</a:t>
            </a:r>
            <a:r>
              <a:rPr lang="en-US" altLang="ja-JP" sz="800"/>
              <a:t>URL</a:t>
            </a:r>
            <a:r>
              <a:rPr lang="ja-JP" altLang="en-US" sz="800"/>
              <a:t>など） </a:t>
            </a:r>
            <a:r>
              <a:rPr lang="en-US" altLang="ja-JP" sz="800" b="1"/>
              <a:t>】</a:t>
            </a:r>
          </a:p>
          <a:p>
            <a:pPr eaLnBrk="1" hangingPunct="1">
              <a:lnSpc>
                <a:spcPct val="80000"/>
              </a:lnSpc>
            </a:pPr>
            <a:r>
              <a:rPr lang="ja-JP" altLang="en-US" sz="800"/>
              <a:t>お茶と鉄剤実験動画（教師用）：</a:t>
            </a:r>
            <a:r>
              <a:rPr lang="en-US" altLang="ja-JP" sz="800"/>
              <a:t>http://www.rad-are.com/</a:t>
            </a:r>
          </a:p>
        </p:txBody>
      </p:sp>
      <p:sp>
        <p:nvSpPr>
          <p:cNvPr id="2" name="日付プレースホルダー 1">
            <a:extLst>
              <a:ext uri="{FF2B5EF4-FFF2-40B4-BE49-F238E27FC236}">
                <a16:creationId xmlns:a16="http://schemas.microsoft.com/office/drawing/2014/main" id="{3D7F397D-546F-12F5-B859-481F83B73CD7}"/>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xfrm>
            <a:off x="3268663" y="509588"/>
            <a:ext cx="3406775" cy="2554287"/>
          </a:xfrm>
          <a:noFill/>
          <a:ln>
            <a:solidFill>
              <a:srgbClr val="000000"/>
            </a:solidFill>
            <a:miter lim="800000"/>
            <a:headEnd/>
            <a:tailEnd/>
          </a:ln>
        </p:spPr>
      </p:sp>
      <p:sp>
        <p:nvSpPr>
          <p:cNvPr id="112642" name="Rectangle 3"/>
          <p:cNvSpPr>
            <a:spLocks noGrp="1"/>
          </p:cNvSpPr>
          <p:nvPr>
            <p:ph type="body" idx="1"/>
          </p:nvPr>
        </p:nvSpPr>
        <p:spPr bwMode="auto">
          <a:xfrm>
            <a:off x="992080" y="3233447"/>
            <a:ext cx="7955179" cy="3063838"/>
          </a:xfrm>
          <a:noFill/>
        </p:spPr>
        <p:txBody>
          <a:bodyPr wrap="square" numCol="1" anchor="t" anchorCtr="0" compatLnSpc="1">
            <a:prstTxWarp prst="textNoShape">
              <a:avLst/>
            </a:prstTxWarp>
          </a:bodyPr>
          <a:lstStyle/>
          <a:p>
            <a:pPr eaLnBrk="1" hangingPunct="1"/>
            <a:r>
              <a:rPr lang="en-US" altLang="ja-JP" sz="1000" b="1" dirty="0">
                <a:ea typeface="ＭＳ ゴシック" pitchFamily="49" charset="-128"/>
              </a:rPr>
              <a:t>【</a:t>
            </a:r>
            <a:r>
              <a:rPr lang="ja-JP" altLang="en-US" sz="1000" b="1" dirty="0">
                <a:ea typeface="ＭＳ ゴシック" pitchFamily="49" charset="-128"/>
              </a:rPr>
              <a:t>講義例</a:t>
            </a:r>
            <a:r>
              <a:rPr lang="en-US" altLang="ja-JP" sz="1000" b="1" dirty="0">
                <a:ea typeface="ＭＳ ゴシック" pitchFamily="49" charset="-128"/>
              </a:rPr>
              <a:t>】</a:t>
            </a:r>
          </a:p>
          <a:p>
            <a:pPr eaLnBrk="1" hangingPunct="1"/>
            <a:endParaRPr lang="en-US" altLang="ja-JP" sz="1000" b="1" dirty="0">
              <a:ea typeface="ＭＳ ゴシック" pitchFamily="49" charset="-128"/>
            </a:endParaRPr>
          </a:p>
          <a:p>
            <a:pPr eaLnBrk="1" hangingPunct="1"/>
            <a:r>
              <a:rPr lang="en-US" altLang="ja-JP" sz="1000" dirty="0">
                <a:ea typeface="ＭＳ ゴシック" pitchFamily="49" charset="-128"/>
              </a:rPr>
              <a:t>○</a:t>
            </a:r>
            <a:r>
              <a:rPr lang="ja-JP" altLang="en-US" sz="1000" dirty="0">
                <a:ea typeface="ＭＳ ゴシック" pitchFamily="49" charset="-128"/>
              </a:rPr>
              <a:t>一つには、間違って飲んでしまうと危険だからなんだね。</a:t>
            </a:r>
          </a:p>
          <a:p>
            <a:pPr eaLnBrk="1" hangingPunct="1"/>
            <a:r>
              <a:rPr lang="ja-JP" altLang="en-US" sz="1000" dirty="0">
                <a:ea typeface="ＭＳ ゴシック" pitchFamily="49" charset="-128"/>
              </a:rPr>
              <a:t>○他の人の薬を間違って飲んでしまうとか、ここに書いてあるように殺虫剤とかを薬と</a:t>
            </a:r>
          </a:p>
          <a:p>
            <a:pPr eaLnBrk="1" hangingPunct="1"/>
            <a:r>
              <a:rPr lang="ja-JP" altLang="en-US" sz="1000" dirty="0">
                <a:ea typeface="ＭＳ ゴシック" pitchFamily="49" charset="-128"/>
              </a:rPr>
              <a:t>　間違って飲んでしまったりすると危ないよね。</a:t>
            </a:r>
          </a:p>
          <a:p>
            <a:pPr eaLnBrk="1" hangingPunct="1"/>
            <a:r>
              <a:rPr lang="ja-JP" altLang="en-US" sz="1000" dirty="0">
                <a:ea typeface="ＭＳ ゴシック" pitchFamily="49" charset="-128"/>
              </a:rPr>
              <a:t>○それから、実際にあった話なんだけど、農薬をジュースの空き瓶に移し替えて冷蔵庫</a:t>
            </a:r>
          </a:p>
          <a:p>
            <a:pPr eaLnBrk="1" hangingPunct="1"/>
            <a:r>
              <a:rPr lang="ja-JP" altLang="en-US" sz="1000" dirty="0">
                <a:ea typeface="ＭＳ ゴシック" pitchFamily="49" charset="-128"/>
              </a:rPr>
              <a:t>　に入れておいたら、間違って子供さんが飲んじゃった、なんていう事故もあったんだよ。</a:t>
            </a:r>
          </a:p>
          <a:p>
            <a:pPr eaLnBrk="1" hangingPunct="1"/>
            <a:r>
              <a:rPr lang="ja-JP" altLang="en-US" sz="1000" dirty="0">
                <a:ea typeface="ＭＳ ゴシック" pitchFamily="49" charset="-128"/>
              </a:rPr>
              <a:t>　だから、絶対に薬を別の容器に移し替えたりしちゃいけないんだ。</a:t>
            </a:r>
          </a:p>
          <a:p>
            <a:pPr eaLnBrk="1" hangingPunct="1"/>
            <a:endParaRPr lang="ja-JP" altLang="en-US" sz="1000" dirty="0">
              <a:ea typeface="ＭＳ ゴシック" pitchFamily="49" charset="-128"/>
            </a:endParaRPr>
          </a:p>
          <a:p>
            <a:pPr eaLnBrk="1" hangingPunct="1"/>
            <a:r>
              <a:rPr lang="ja-JP" altLang="en-US" sz="1000" dirty="0">
                <a:ea typeface="ＭＳ ゴシック" pitchFamily="49" charset="-128"/>
              </a:rPr>
              <a:t>○もう一つの理由は、薬って、熱とか湿気に弱いんだね。だから、お家の中でも、温度が</a:t>
            </a:r>
          </a:p>
          <a:p>
            <a:pPr eaLnBrk="1" hangingPunct="1"/>
            <a:r>
              <a:rPr lang="ja-JP" altLang="en-US" sz="1000" dirty="0">
                <a:ea typeface="ＭＳ ゴシック" pitchFamily="49" charset="-128"/>
              </a:rPr>
              <a:t>　高くなる場所とか直射日光が当たる場所、湿気のある場所なんかには置かないように</a:t>
            </a:r>
          </a:p>
          <a:p>
            <a:pPr eaLnBrk="1" hangingPunct="1"/>
            <a:r>
              <a:rPr lang="ja-JP" altLang="en-US" sz="1000" dirty="0">
                <a:ea typeface="ＭＳ ゴシック" pitchFamily="49" charset="-128"/>
              </a:rPr>
              <a:t>　しようね。</a:t>
            </a:r>
          </a:p>
          <a:p>
            <a:pPr eaLnBrk="1" hangingPunct="1"/>
            <a:endParaRPr lang="ja-JP" altLang="en-US" sz="1000" dirty="0">
              <a:ea typeface="ＭＳ ゴシック" pitchFamily="49" charset="-128"/>
            </a:endParaRPr>
          </a:p>
          <a:p>
            <a:pPr eaLnBrk="1" hangingPunct="1"/>
            <a:r>
              <a:rPr lang="ja-JP" altLang="en-US" sz="1000" dirty="0">
                <a:ea typeface="ＭＳ ゴシック" pitchFamily="49" charset="-128"/>
              </a:rPr>
              <a:t>○薬を保管する時には、ビンのフタは使うたびにしっかり閉め、薬箱などに入れて、</a:t>
            </a:r>
          </a:p>
          <a:p>
            <a:pPr eaLnBrk="1" hangingPunct="1"/>
            <a:r>
              <a:rPr lang="ja-JP" altLang="en-US" sz="1000" dirty="0">
                <a:ea typeface="ＭＳ ゴシック" pitchFamily="49" charset="-128"/>
              </a:rPr>
              <a:t>　お家の涼しい場所に置いておくようにしてね。それから、シロップのような液体の薬は、</a:t>
            </a:r>
          </a:p>
          <a:p>
            <a:pPr eaLnBrk="1" hangingPunct="1"/>
            <a:r>
              <a:rPr lang="ja-JP" altLang="en-US" sz="1000" dirty="0">
                <a:ea typeface="ＭＳ ゴシック" pitchFamily="49" charset="-128"/>
              </a:rPr>
              <a:t>　冷蔵庫にしまっておくといいよ。そうやっていつも同じ場所に置いておくと、すぐに</a:t>
            </a:r>
          </a:p>
          <a:p>
            <a:pPr eaLnBrk="1" hangingPunct="1"/>
            <a:r>
              <a:rPr lang="ja-JP" altLang="en-US" sz="1000" dirty="0">
                <a:ea typeface="ＭＳ ゴシック" pitchFamily="49" charset="-128"/>
              </a:rPr>
              <a:t>　取り出すこともできるしね。</a:t>
            </a:r>
          </a:p>
          <a:p>
            <a:pPr eaLnBrk="1" hangingPunct="1"/>
            <a:endParaRPr lang="ja-JP" altLang="en-US" sz="1000" dirty="0">
              <a:ea typeface="ＭＳ ゴシック" pitchFamily="49" charset="-128"/>
            </a:endParaRPr>
          </a:p>
          <a:p>
            <a:pPr eaLnBrk="1" hangingPunct="1"/>
            <a:r>
              <a:rPr lang="ja-JP" altLang="en-US" sz="1000" dirty="0">
                <a:ea typeface="ＭＳ ゴシック" pitchFamily="49" charset="-128"/>
              </a:rPr>
              <a:t>○なお、薬によっては、必ず冷蔵庫に入れておかないといけないものもあるんだ。それと、</a:t>
            </a:r>
          </a:p>
          <a:p>
            <a:pPr eaLnBrk="1" hangingPunct="1"/>
            <a:r>
              <a:rPr lang="ja-JP" altLang="en-US" sz="1000" dirty="0">
                <a:ea typeface="ＭＳ ゴシック" pitchFamily="49" charset="-128"/>
              </a:rPr>
              <a:t>　長い間保管しておくと変化してしまうから、あまり長い間保管しておくのは良くないん</a:t>
            </a:r>
          </a:p>
          <a:p>
            <a:pPr eaLnBrk="1" hangingPunct="1"/>
            <a:r>
              <a:rPr lang="ja-JP" altLang="en-US" sz="1000" dirty="0">
                <a:ea typeface="ＭＳ ゴシック" pitchFamily="49" charset="-128"/>
              </a:rPr>
              <a:t>　だ。特に目薬は変化し易いから、外箱などに記載してある使用期限内であっても、使い</a:t>
            </a:r>
          </a:p>
          <a:p>
            <a:pPr eaLnBrk="1" hangingPunct="1"/>
            <a:r>
              <a:rPr lang="ja-JP" altLang="en-US" sz="1000" dirty="0">
                <a:ea typeface="ＭＳ ゴシック" pitchFamily="49" charset="-128"/>
              </a:rPr>
              <a:t>　始めてから３～６カ月くらい経っていれば、新しいものに替えた方が良いよ。</a:t>
            </a:r>
          </a:p>
          <a:p>
            <a:pPr eaLnBrk="1" hangingPunct="1"/>
            <a:endParaRPr lang="ja-JP" altLang="en-US" sz="1000" dirty="0">
              <a:ea typeface="ＭＳ ゴシック" pitchFamily="49" charset="-128"/>
            </a:endParaRPr>
          </a:p>
          <a:p>
            <a:pPr eaLnBrk="1" hangingPunct="1"/>
            <a:endParaRPr lang="ja-JP" altLang="en-US" sz="1000" dirty="0">
              <a:ea typeface="ＭＳ ゴシック" pitchFamily="49" charset="-128"/>
            </a:endParaRPr>
          </a:p>
        </p:txBody>
      </p:sp>
      <p:sp>
        <p:nvSpPr>
          <p:cNvPr id="2" name="日付プレースホルダー 1">
            <a:extLst>
              <a:ext uri="{FF2B5EF4-FFF2-40B4-BE49-F238E27FC236}">
                <a16:creationId xmlns:a16="http://schemas.microsoft.com/office/drawing/2014/main" id="{4EACB41C-F1B3-CAA4-A985-016481499776}"/>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xfrm>
            <a:off x="3268663" y="509588"/>
            <a:ext cx="3406775" cy="2554287"/>
          </a:xfrm>
          <a:noFill/>
          <a:ln>
            <a:solidFill>
              <a:srgbClr val="000000"/>
            </a:solidFill>
            <a:miter lim="800000"/>
            <a:headEnd/>
            <a:tailEnd/>
          </a:ln>
        </p:spPr>
      </p:sp>
      <p:sp>
        <p:nvSpPr>
          <p:cNvPr id="114690" name="Rectangle 3"/>
          <p:cNvSpPr>
            <a:spLocks noGrp="1"/>
          </p:cNvSpPr>
          <p:nvPr>
            <p:ph type="body" idx="1"/>
          </p:nvPr>
        </p:nvSpPr>
        <p:spPr bwMode="auto">
          <a:xfrm>
            <a:off x="992080" y="3233447"/>
            <a:ext cx="7955179" cy="3063838"/>
          </a:xfrm>
          <a:noFill/>
        </p:spPr>
        <p:txBody>
          <a:bodyPr wrap="square" numCol="1" anchor="t" anchorCtr="0" compatLnSpc="1">
            <a:prstTxWarp prst="textNoShape">
              <a:avLst/>
            </a:prstTxWarp>
          </a:bodyPr>
          <a:lstStyle/>
          <a:p>
            <a:pPr eaLnBrk="1" hangingPunct="1"/>
            <a:r>
              <a:rPr lang="en-US" altLang="ja-JP" sz="1000" b="1">
                <a:ea typeface="ＭＳ ゴシック" pitchFamily="49" charset="-128"/>
              </a:rPr>
              <a:t>【</a:t>
            </a:r>
            <a:r>
              <a:rPr lang="ja-JP" altLang="en-US" sz="1000" b="1">
                <a:ea typeface="ＭＳ ゴシック" pitchFamily="49" charset="-128"/>
              </a:rPr>
              <a:t>講義例</a:t>
            </a:r>
            <a:r>
              <a:rPr lang="en-US" altLang="ja-JP" sz="1000" b="1">
                <a:ea typeface="ＭＳ ゴシック" pitchFamily="49" charset="-128"/>
              </a:rPr>
              <a:t>】</a:t>
            </a:r>
          </a:p>
          <a:p>
            <a:pPr eaLnBrk="1" hangingPunct="1"/>
            <a:endParaRPr lang="en-US" altLang="ja-JP" sz="1000" b="1">
              <a:ea typeface="ＭＳ ゴシック" pitchFamily="49" charset="-128"/>
            </a:endParaRPr>
          </a:p>
          <a:p>
            <a:pPr eaLnBrk="1" hangingPunct="1"/>
            <a:r>
              <a:rPr lang="en-US" altLang="ja-JP" sz="1000">
                <a:ea typeface="ＭＳ ゴシック" pitchFamily="49" charset="-128"/>
              </a:rPr>
              <a:t>○</a:t>
            </a:r>
            <a:r>
              <a:rPr lang="ja-JP" altLang="en-US" sz="1000">
                <a:ea typeface="ＭＳ ゴシック" pitchFamily="49" charset="-128"/>
              </a:rPr>
              <a:t>それから、赤ちゃんがいるお家の場合は、薬を赤ちゃんのそばに置きっぱなしにしない</a:t>
            </a:r>
          </a:p>
          <a:p>
            <a:pPr eaLnBrk="1" hangingPunct="1"/>
            <a:r>
              <a:rPr lang="ja-JP" altLang="en-US" sz="1000">
                <a:ea typeface="ＭＳ ゴシック" pitchFamily="49" charset="-128"/>
              </a:rPr>
              <a:t>　ように注意してね。赤ちゃんて、何でも口に入れてしまう癖があるからね。</a:t>
            </a:r>
          </a:p>
          <a:p>
            <a:pPr eaLnBrk="1" hangingPunct="1"/>
            <a:endParaRPr lang="ja-JP" altLang="en-US" sz="1000">
              <a:ea typeface="ＭＳ ゴシック" pitchFamily="49" charset="-128"/>
            </a:endParaRPr>
          </a:p>
        </p:txBody>
      </p:sp>
      <p:sp>
        <p:nvSpPr>
          <p:cNvPr id="2" name="日付プレースホルダー 1">
            <a:extLst>
              <a:ext uri="{FF2B5EF4-FFF2-40B4-BE49-F238E27FC236}">
                <a16:creationId xmlns:a16="http://schemas.microsoft.com/office/drawing/2014/main" id="{AA6A5489-013D-8AA0-0FA9-5BBDB997FACE}"/>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Rot="1" noChangeAspect="1" noChangeArrowheads="1" noTextEdit="1"/>
          </p:cNvSpPr>
          <p:nvPr>
            <p:ph type="sldImg"/>
          </p:nvPr>
        </p:nvSpPr>
        <p:spPr>
          <a:xfrm>
            <a:off x="3268663" y="511175"/>
            <a:ext cx="3402012" cy="2551113"/>
          </a:xfrm>
          <a:ln/>
        </p:spPr>
      </p:sp>
      <p:sp>
        <p:nvSpPr>
          <p:cNvPr id="165892" name="Rectangle 3"/>
          <p:cNvSpPr>
            <a:spLocks noGrp="1" noChangeArrowheads="1"/>
          </p:cNvSpPr>
          <p:nvPr>
            <p:ph type="body" idx="1"/>
          </p:nvPr>
        </p:nvSpPr>
        <p:spPr>
          <a:ln/>
        </p:spPr>
        <p:txBody>
          <a:bodyPr/>
          <a:lstStyle/>
          <a:p>
            <a:pPr marL="220850" indent="-220850" eaLnBrk="1" hangingPunct="1"/>
            <a:r>
              <a:rPr lang="en-US" altLang="ja-JP" sz="800" b="1"/>
              <a:t>♪</a:t>
            </a:r>
            <a:r>
              <a:rPr lang="ja-JP" altLang="en-US" sz="800" b="1"/>
              <a:t>ナレーション</a:t>
            </a:r>
          </a:p>
          <a:p>
            <a:pPr marL="220850" indent="-220850" eaLnBrk="1" hangingPunct="1"/>
            <a:r>
              <a:rPr lang="ja-JP" altLang="en-US" sz="800"/>
              <a:t>では、これまで話してきたことのまとめだよ。</a:t>
            </a:r>
          </a:p>
          <a:p>
            <a:pPr marL="220850" indent="-220850" eaLnBrk="1" hangingPunct="1"/>
            <a:r>
              <a:rPr lang="ja-JP" altLang="en-US" sz="800"/>
              <a:t>薬がキチンと効果を出すように、また有害なことを起こさないように、これら</a:t>
            </a:r>
            <a:r>
              <a:rPr lang="en-US" altLang="ja-JP" sz="800"/>
              <a:t>7</a:t>
            </a:r>
            <a:r>
              <a:rPr lang="ja-JP" altLang="en-US" sz="800"/>
              <a:t>つのポイントをしっかり守って下さいね。</a:t>
            </a:r>
          </a:p>
          <a:p>
            <a:pPr marL="220850" indent="-220850" eaLnBrk="1" hangingPunct="1"/>
            <a:r>
              <a:rPr lang="ja-JP" altLang="en-US" sz="800"/>
              <a:t> </a:t>
            </a:r>
          </a:p>
          <a:p>
            <a:pPr marL="220850" indent="-220850" eaLnBrk="1" hangingPunct="1"/>
            <a:r>
              <a:rPr lang="en-US" altLang="ja-JP" sz="800"/>
              <a:t>①</a:t>
            </a:r>
            <a:r>
              <a:rPr lang="ja-JP" altLang="en-US" sz="800"/>
              <a:t>毎日決まった時間に薬を飲みます</a:t>
            </a:r>
          </a:p>
          <a:p>
            <a:pPr marL="220850" indent="-220850" eaLnBrk="1" hangingPunct="1"/>
            <a:r>
              <a:rPr lang="en-US" altLang="ja-JP" sz="800"/>
              <a:t>②</a:t>
            </a:r>
            <a:r>
              <a:rPr lang="ja-JP" altLang="en-US" sz="800"/>
              <a:t>薬を飲む量を守ります</a:t>
            </a:r>
          </a:p>
          <a:p>
            <a:pPr marL="220850" indent="-220850" eaLnBrk="1" hangingPunct="1"/>
            <a:r>
              <a:rPr lang="en-US" altLang="ja-JP" sz="800"/>
              <a:t>③</a:t>
            </a:r>
            <a:r>
              <a:rPr lang="ja-JP" altLang="en-US" sz="800"/>
              <a:t>病気が治ったと思っても決められた日まで薬を飲み続けます</a:t>
            </a:r>
          </a:p>
          <a:p>
            <a:pPr marL="220850" indent="-220850" eaLnBrk="1" hangingPunct="1"/>
            <a:r>
              <a:rPr lang="en-US" altLang="ja-JP" sz="800"/>
              <a:t>④</a:t>
            </a:r>
            <a:r>
              <a:rPr lang="ja-JP" altLang="en-US" sz="800"/>
              <a:t>他の人からもらって薬を飲んだりしません</a:t>
            </a:r>
          </a:p>
          <a:p>
            <a:pPr marL="220850" indent="-220850" eaLnBrk="1" hangingPunct="1"/>
            <a:r>
              <a:rPr lang="en-US" altLang="ja-JP" sz="800"/>
              <a:t>⑤</a:t>
            </a:r>
            <a:r>
              <a:rPr lang="ja-JP" altLang="en-US" sz="800"/>
              <a:t>他の人に自分の薬をあげたりしません</a:t>
            </a:r>
          </a:p>
          <a:p>
            <a:pPr marL="220850" indent="-220850" eaLnBrk="1" hangingPunct="1"/>
            <a:r>
              <a:rPr lang="ja-JP" altLang="en-US" sz="800"/>
              <a:t>⑥前の病気の時にもらった薬は使いません</a:t>
            </a:r>
          </a:p>
          <a:p>
            <a:pPr marL="220850" indent="-220850" eaLnBrk="1" hangingPunct="1"/>
            <a:r>
              <a:rPr lang="en-US" altLang="ja-JP" sz="800"/>
              <a:t>⑦</a:t>
            </a:r>
            <a:r>
              <a:rPr lang="ja-JP" altLang="en-US" sz="800"/>
              <a:t>薬はいつも、キチンと整理して保管します</a:t>
            </a:r>
          </a:p>
          <a:p>
            <a:pPr marL="220850" indent="-220850" eaLnBrk="1" hangingPunct="1"/>
            <a:r>
              <a:rPr lang="ja-JP" altLang="en-US" sz="800"/>
              <a:t> </a:t>
            </a:r>
          </a:p>
          <a:p>
            <a:pPr marL="220850" indent="-220850" eaLnBrk="1" hangingPunct="1"/>
            <a:r>
              <a:rPr lang="ja-JP" altLang="en-US" sz="800"/>
              <a:t>   ****************************************************************************************</a:t>
            </a:r>
          </a:p>
          <a:p>
            <a:pPr marL="220850" indent="-220850" eaLnBrk="1" hangingPunct="1"/>
            <a:r>
              <a:rPr lang="ja-JP" altLang="en-US" sz="800" b="1"/>
              <a:t>★解説</a:t>
            </a:r>
          </a:p>
          <a:p>
            <a:pPr marL="220850" indent="-220850" eaLnBrk="1" hangingPunct="1"/>
            <a:r>
              <a:rPr lang="en-US" altLang="ja-JP" sz="800"/>
              <a:t>【</a:t>
            </a:r>
            <a:r>
              <a:rPr lang="ja-JP" altLang="en-US" sz="800"/>
              <a:t>指導ポイント</a:t>
            </a:r>
            <a:r>
              <a:rPr lang="en-US" altLang="ja-JP" sz="800"/>
              <a:t>】</a:t>
            </a:r>
          </a:p>
          <a:p>
            <a:pPr marL="220850" indent="-220850" eaLnBrk="1" hangingPunct="1"/>
            <a:r>
              <a:rPr lang="ja-JP" altLang="en-US" sz="800"/>
              <a:t>薬が目的とする役割を発揮するためには、守るべきルールがあることを教えて下さい。</a:t>
            </a:r>
          </a:p>
          <a:p>
            <a:pPr marL="220850" indent="-220850" eaLnBrk="1" hangingPunct="1"/>
            <a:endParaRPr lang="ja-JP" altLang="en-US" sz="800"/>
          </a:p>
          <a:p>
            <a:pPr marL="220850" indent="-220850" eaLnBrk="1" hangingPunct="1">
              <a:spcBef>
                <a:spcPct val="0"/>
              </a:spcBef>
            </a:pPr>
            <a:r>
              <a:rPr lang="en-US" altLang="ja-JP" sz="800"/>
              <a:t>【</a:t>
            </a:r>
            <a:r>
              <a:rPr lang="ja-JP" altLang="en-US" sz="800"/>
              <a:t>強調ポイント</a:t>
            </a:r>
            <a:r>
              <a:rPr lang="en-US" altLang="ja-JP" sz="800"/>
              <a:t>】</a:t>
            </a:r>
            <a:endParaRPr lang="ja-JP" altLang="en-US" sz="800"/>
          </a:p>
          <a:p>
            <a:pPr marL="220850" indent="-220850" eaLnBrk="1" hangingPunct="1"/>
            <a:r>
              <a:rPr lang="ja-JP" altLang="en-US" sz="800"/>
              <a:t>薬を飲むときの</a:t>
            </a:r>
            <a:r>
              <a:rPr lang="en-US" altLang="ja-JP" sz="800"/>
              <a:t>7</a:t>
            </a:r>
            <a:r>
              <a:rPr lang="ja-JP" altLang="en-US" sz="800"/>
              <a:t>つの約束を守るように指導して下さい。</a:t>
            </a:r>
          </a:p>
          <a:p>
            <a:pPr marL="220850" indent="-220850" eaLnBrk="1" hangingPunct="1"/>
            <a:endParaRPr lang="ja-JP" altLang="en-US" sz="800"/>
          </a:p>
          <a:p>
            <a:pPr marL="220850" indent="-220850" eaLnBrk="1" hangingPunct="1"/>
            <a:r>
              <a:rPr lang="en-US" altLang="ja-JP" sz="800"/>
              <a:t>【</a:t>
            </a:r>
            <a:r>
              <a:rPr lang="ja-JP" altLang="en-US" sz="800"/>
              <a:t>辞書</a:t>
            </a:r>
            <a:r>
              <a:rPr lang="en-US" altLang="ja-JP" sz="800"/>
              <a:t>】</a:t>
            </a:r>
            <a:endParaRPr lang="ja-JP" altLang="en-US" sz="800"/>
          </a:p>
          <a:p>
            <a:pPr marL="220850" indent="-220850" eaLnBrk="1" hangingPunct="1"/>
            <a:r>
              <a:rPr lang="en-US" altLang="ja-JP" sz="800"/>
              <a:t>【</a:t>
            </a:r>
            <a:r>
              <a:rPr lang="ja-JP" altLang="en-US" sz="800"/>
              <a:t>豆知識</a:t>
            </a:r>
            <a:r>
              <a:rPr lang="en-US" altLang="ja-JP" sz="800"/>
              <a:t>】</a:t>
            </a:r>
            <a:endParaRPr lang="ja-JP" altLang="en-US" sz="800"/>
          </a:p>
          <a:p>
            <a:pPr marL="220850" indent="-220850" eaLnBrk="1" hangingPunct="1"/>
            <a:r>
              <a:rPr lang="en-US" altLang="ja-JP" sz="800" b="1"/>
              <a:t>【</a:t>
            </a:r>
            <a:r>
              <a:rPr lang="ja-JP" altLang="en-US" sz="800"/>
              <a:t>参考資料（書籍、</a:t>
            </a:r>
            <a:r>
              <a:rPr lang="en-US" altLang="ja-JP" sz="800"/>
              <a:t>URL</a:t>
            </a:r>
            <a:r>
              <a:rPr lang="ja-JP" altLang="en-US" sz="800"/>
              <a:t>など） </a:t>
            </a:r>
            <a:r>
              <a:rPr lang="en-US" altLang="ja-JP" sz="800" b="1"/>
              <a:t>】</a:t>
            </a:r>
            <a:endParaRPr lang="ja-JP" altLang="en-US" sz="800" b="1"/>
          </a:p>
        </p:txBody>
      </p:sp>
      <p:sp>
        <p:nvSpPr>
          <p:cNvPr id="2" name="日付プレースホルダー 1">
            <a:extLst>
              <a:ext uri="{FF2B5EF4-FFF2-40B4-BE49-F238E27FC236}">
                <a16:creationId xmlns:a16="http://schemas.microsoft.com/office/drawing/2014/main" id="{38A4C024-F3EF-C807-D3E3-05A504D96D9F}"/>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日付プレースホルダー 4">
            <a:extLst>
              <a:ext uri="{FF2B5EF4-FFF2-40B4-BE49-F238E27FC236}">
                <a16:creationId xmlns:a16="http://schemas.microsoft.com/office/drawing/2014/main" id="{E8B11B12-05BE-6C21-1D51-24A00C7930AB}"/>
              </a:ext>
            </a:extLst>
          </p:cNvPr>
          <p:cNvSpPr>
            <a:spLocks noGrp="1"/>
          </p:cNvSpPr>
          <p:nvPr>
            <p:ph type="dt" idx="1"/>
          </p:nvPr>
        </p:nvSpPr>
        <p:spPr/>
        <p:txBody>
          <a:bodyPr/>
          <a:lstStyle/>
          <a:p>
            <a:pPr>
              <a:defRPr/>
            </a:pPr>
            <a:r>
              <a:rPr lang="en-US" altLang="ja-JP"/>
              <a:t>2025/6/12</a:t>
            </a:r>
            <a:endParaRPr lang="ja-JP" altLang="en-US"/>
          </a:p>
        </p:txBody>
      </p:sp>
    </p:spTree>
    <p:extLst>
      <p:ext uri="{BB962C8B-B14F-4D97-AF65-F5344CB8AC3E}">
        <p14:creationId xmlns:p14="http://schemas.microsoft.com/office/powerpoint/2010/main" val="252173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日付プレースホルダー 4">
            <a:extLst>
              <a:ext uri="{FF2B5EF4-FFF2-40B4-BE49-F238E27FC236}">
                <a16:creationId xmlns:a16="http://schemas.microsoft.com/office/drawing/2014/main" id="{EAED2144-73FE-B629-AE9D-BDD62C94BD06}"/>
              </a:ext>
            </a:extLst>
          </p:cNvPr>
          <p:cNvSpPr>
            <a:spLocks noGrp="1"/>
          </p:cNvSpPr>
          <p:nvPr>
            <p:ph type="dt" idx="1"/>
          </p:nvPr>
        </p:nvSpPr>
        <p:spPr/>
        <p:txBody>
          <a:bodyPr/>
          <a:lstStyle/>
          <a:p>
            <a:pPr>
              <a:defRPr/>
            </a:pPr>
            <a:r>
              <a:rPr lang="en-US" altLang="ja-JP"/>
              <a:t>2025/6/12</a:t>
            </a:r>
            <a:endParaRPr lang="ja-JP" altLang="en-US"/>
          </a:p>
        </p:txBody>
      </p:sp>
    </p:spTree>
    <p:extLst>
      <p:ext uri="{BB962C8B-B14F-4D97-AF65-F5344CB8AC3E}">
        <p14:creationId xmlns:p14="http://schemas.microsoft.com/office/powerpoint/2010/main" val="3318397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スライド イメージ プレースホルダ 1"/>
          <p:cNvSpPr>
            <a:spLocks noGrp="1" noRot="1" noChangeAspect="1" noTextEdit="1"/>
          </p:cNvSpPr>
          <p:nvPr>
            <p:ph type="sldImg"/>
          </p:nvPr>
        </p:nvSpPr>
        <p:spPr bwMode="auto">
          <a:xfrm>
            <a:off x="3268663" y="511175"/>
            <a:ext cx="3402012" cy="2551113"/>
          </a:xfrm>
          <a:noFill/>
          <a:ln>
            <a:solidFill>
              <a:srgbClr val="000000"/>
            </a:solidFill>
            <a:miter lim="800000"/>
            <a:headEnd/>
            <a:tailEnd/>
          </a:ln>
        </p:spPr>
      </p:sp>
      <p:sp>
        <p:nvSpPr>
          <p:cNvPr id="135170" name="ノート プレースホルダ 2"/>
          <p:cNvSpPr>
            <a:spLocks noGrp="1"/>
          </p:cNvSpPr>
          <p:nvPr>
            <p:ph type="body" idx="1"/>
          </p:nvPr>
        </p:nvSpPr>
        <p:spPr bwMode="auto">
          <a:xfrm>
            <a:off x="994399" y="3233447"/>
            <a:ext cx="7950543" cy="3062751"/>
          </a:xfrm>
          <a:noFill/>
        </p:spPr>
        <p:txBody>
          <a:bodyPr wrap="square" numCol="1" anchor="ctr" anchorCtr="0" compatLnSpc="1">
            <a:prstTxWarp prst="textNoShape">
              <a:avLst/>
            </a:prstTxWarp>
          </a:bodyPr>
          <a:lstStyle/>
          <a:p>
            <a:pPr eaLnBrk="1" hangingPunct="1"/>
            <a:endParaRPr lang="ja-JP" altLang="en-US"/>
          </a:p>
        </p:txBody>
      </p:sp>
      <p:sp>
        <p:nvSpPr>
          <p:cNvPr id="135171" name="スライド番号プレースホルダ 3"/>
          <p:cNvSpPr txBox="1">
            <a:spLocks noGrp="1"/>
          </p:cNvSpPr>
          <p:nvPr/>
        </p:nvSpPr>
        <p:spPr bwMode="auto">
          <a:xfrm>
            <a:off x="5630284" y="6465808"/>
            <a:ext cx="4306737" cy="340305"/>
          </a:xfrm>
          <a:prstGeom prst="rect">
            <a:avLst/>
          </a:prstGeom>
          <a:noFill/>
          <a:ln w="9525">
            <a:noFill/>
            <a:miter lim="800000"/>
            <a:headEnd/>
            <a:tailEnd/>
          </a:ln>
        </p:spPr>
        <p:txBody>
          <a:bodyPr anchor="b"/>
          <a:lstStyle/>
          <a:p>
            <a:pPr algn="r"/>
            <a:fld id="{106A4145-D159-4D5A-9485-A003A1C23DC1}" type="slidenum">
              <a:rPr kumimoji="0" lang="ja-JP" altLang="en-US" sz="1200">
                <a:latin typeface="Calibri" pitchFamily="34" charset="0"/>
              </a:rPr>
              <a:pPr algn="r"/>
              <a:t>57</a:t>
            </a:fld>
            <a:endParaRPr kumimoji="0" lang="en-US" altLang="ja-JP" sz="1200">
              <a:latin typeface="Calibri" pitchFamily="34" charset="0"/>
            </a:endParaRPr>
          </a:p>
        </p:txBody>
      </p:sp>
      <p:sp>
        <p:nvSpPr>
          <p:cNvPr id="2" name="日付プレースホルダー 1">
            <a:extLst>
              <a:ext uri="{FF2B5EF4-FFF2-40B4-BE49-F238E27FC236}">
                <a16:creationId xmlns:a16="http://schemas.microsoft.com/office/drawing/2014/main" id="{B024DDE6-7C19-51F2-0AC8-23C27553AC3F}"/>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43BE426F-0D12-4DE6-AF31-6783E4E841C0}"/>
              </a:ext>
            </a:extLst>
          </p:cNvPr>
          <p:cNvSpPr>
            <a:spLocks noGrp="1" noRot="1" noChangeAspect="1" noChangeArrowheads="1" noTextEdit="1"/>
          </p:cNvSpPr>
          <p:nvPr>
            <p:ph type="sldImg"/>
          </p:nvPr>
        </p:nvSpPr>
        <p:spPr>
          <a:xfrm>
            <a:off x="3314700" y="550863"/>
            <a:ext cx="3382963" cy="2536825"/>
          </a:xfrm>
          <a:ln/>
        </p:spPr>
      </p:sp>
      <p:sp>
        <p:nvSpPr>
          <p:cNvPr id="99331" name="Rectangle 3">
            <a:extLst>
              <a:ext uri="{FF2B5EF4-FFF2-40B4-BE49-F238E27FC236}">
                <a16:creationId xmlns:a16="http://schemas.microsoft.com/office/drawing/2014/main" id="{DA11AF82-32BE-4525-A3BB-4C391824774A}"/>
              </a:ext>
            </a:extLst>
          </p:cNvPr>
          <p:cNvSpPr>
            <a:spLocks noGrp="1" noChangeArrowheads="1"/>
          </p:cNvSpPr>
          <p:nvPr>
            <p:ph type="body" idx="1"/>
          </p:nvPr>
        </p:nvSpPr>
        <p:spPr>
          <a:xfrm>
            <a:off x="1087116" y="3278024"/>
            <a:ext cx="8010810" cy="3043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3" tIns="45670" rIns="91343" bIns="45670" anchor="ctr"/>
          <a:lstStyle/>
          <a:p>
            <a:pPr eaLnBrk="1" hangingPunct="1"/>
            <a:r>
              <a:rPr lang="ja-JP" altLang="en-US"/>
              <a:t>みなさんはテレビや新聞で芸能人の薬物乱用のニュースを見聞きした人も多いと思います。</a:t>
            </a:r>
          </a:p>
          <a:p>
            <a:pPr eaLnBrk="1" hangingPunct="1"/>
            <a:r>
              <a:rPr lang="ja-JP" altLang="en-US"/>
              <a:t>「薬物乱用」とはどんなことでしょう？</a:t>
            </a:r>
          </a:p>
          <a:p>
            <a:pPr eaLnBrk="1" hangingPunct="1"/>
            <a:r>
              <a:rPr lang="ja-JP" altLang="en-US"/>
              <a:t>「薬物乱用」とは薬物を不正な目的や方法で使用することです。</a:t>
            </a:r>
          </a:p>
          <a:p>
            <a:pPr eaLnBrk="1" hangingPunct="1"/>
            <a:r>
              <a:rPr lang="ja-JP" altLang="en-US"/>
              <a:t>薬物は一度使っただけでも乱用なんです。</a:t>
            </a:r>
          </a:p>
        </p:txBody>
      </p:sp>
      <p:sp>
        <p:nvSpPr>
          <p:cNvPr id="99332" name="スライド番号プレースホルダ 3">
            <a:extLst>
              <a:ext uri="{FF2B5EF4-FFF2-40B4-BE49-F238E27FC236}">
                <a16:creationId xmlns:a16="http://schemas.microsoft.com/office/drawing/2014/main" id="{1B24D53A-D2CF-4832-A8DF-4473E6C633AD}"/>
              </a:ext>
            </a:extLst>
          </p:cNvPr>
          <p:cNvSpPr txBox="1">
            <a:spLocks noGrp="1"/>
          </p:cNvSpPr>
          <p:nvPr/>
        </p:nvSpPr>
        <p:spPr bwMode="auto">
          <a:xfrm>
            <a:off x="5672006" y="6424492"/>
            <a:ext cx="4339189" cy="33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3" tIns="45670" rIns="91343" bIns="45670" anchor="b"/>
          <a:lstStyle>
            <a:lvl1pPr defTabSz="917575">
              <a:defRPr sz="3200">
                <a:solidFill>
                  <a:schemeClr val="tx1"/>
                </a:solidFill>
                <a:latin typeface="Arial" panose="020B0604020202020204" pitchFamily="34" charset="0"/>
                <a:ea typeface="ＭＳ Ｐゴシック" panose="020B0600070205080204" pitchFamily="50" charset="-128"/>
              </a:defRPr>
            </a:lvl1pPr>
            <a:lvl2pPr marL="742950" indent="-285750" defTabSz="917575">
              <a:defRPr sz="3200">
                <a:solidFill>
                  <a:schemeClr val="tx1"/>
                </a:solidFill>
                <a:latin typeface="Arial" panose="020B0604020202020204" pitchFamily="34" charset="0"/>
                <a:ea typeface="ＭＳ Ｐゴシック" panose="020B0600070205080204" pitchFamily="50" charset="-128"/>
              </a:defRPr>
            </a:lvl2pPr>
            <a:lvl3pPr marL="1143000" indent="-228600" defTabSz="917575">
              <a:defRPr sz="3200">
                <a:solidFill>
                  <a:schemeClr val="tx1"/>
                </a:solidFill>
                <a:latin typeface="Arial" panose="020B0604020202020204" pitchFamily="34" charset="0"/>
                <a:ea typeface="ＭＳ Ｐゴシック" panose="020B0600070205080204" pitchFamily="50" charset="-128"/>
              </a:defRPr>
            </a:lvl3pPr>
            <a:lvl4pPr marL="1600200" indent="-228600" defTabSz="917575">
              <a:defRPr sz="3200">
                <a:solidFill>
                  <a:schemeClr val="tx1"/>
                </a:solidFill>
                <a:latin typeface="Arial" panose="020B0604020202020204" pitchFamily="34" charset="0"/>
                <a:ea typeface="ＭＳ Ｐゴシック" panose="020B0600070205080204" pitchFamily="50" charset="-128"/>
              </a:defRPr>
            </a:lvl4pPr>
            <a:lvl5pPr marL="2057400" indent="-228600" defTabSz="917575">
              <a:defRPr sz="3200">
                <a:solidFill>
                  <a:schemeClr val="tx1"/>
                </a:solidFill>
                <a:latin typeface="Arial" panose="020B0604020202020204" pitchFamily="34" charset="0"/>
                <a:ea typeface="ＭＳ Ｐゴシック" panose="020B0600070205080204" pitchFamily="50" charset="-128"/>
              </a:defRPr>
            </a:lvl5pPr>
            <a:lvl6pPr marL="2514600" indent="-228600" defTabSz="91757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50" charset="-128"/>
              </a:defRPr>
            </a:lvl6pPr>
            <a:lvl7pPr marL="2971800" indent="-228600" defTabSz="91757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50" charset="-128"/>
              </a:defRPr>
            </a:lvl7pPr>
            <a:lvl8pPr marL="3429000" indent="-228600" defTabSz="91757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50" charset="-128"/>
              </a:defRPr>
            </a:lvl8pPr>
            <a:lvl9pPr marL="3886200" indent="-228600" defTabSz="91757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50" charset="-128"/>
              </a:defRPr>
            </a:lvl9pPr>
          </a:lstStyle>
          <a:p>
            <a:pPr algn="r" eaLnBrk="1" hangingPunct="1"/>
            <a:fld id="{9F57BE6E-FD4D-441A-8711-2B97B2781DBA}" type="slidenum">
              <a:rPr lang="ja-JP" altLang="en-US" sz="1100">
                <a:latin typeface="Calibri" panose="020F0502020204030204" pitchFamily="34" charset="0"/>
              </a:rPr>
              <a:pPr algn="r" eaLnBrk="1" hangingPunct="1"/>
              <a:t>59</a:t>
            </a:fld>
            <a:endParaRPr lang="en-US" altLang="ja-JP" sz="1100">
              <a:latin typeface="Calibri" panose="020F0502020204030204" pitchFamily="34" charset="0"/>
            </a:endParaRPr>
          </a:p>
        </p:txBody>
      </p:sp>
      <p:sp>
        <p:nvSpPr>
          <p:cNvPr id="2" name="日付プレースホルダー 1">
            <a:extLst>
              <a:ext uri="{FF2B5EF4-FFF2-40B4-BE49-F238E27FC236}">
                <a16:creationId xmlns:a16="http://schemas.microsoft.com/office/drawing/2014/main" id="{93AB2CCC-A850-E477-412D-36D20B56D021}"/>
              </a:ext>
            </a:extLst>
          </p:cNvPr>
          <p:cNvSpPr>
            <a:spLocks noGrp="1"/>
          </p:cNvSpPr>
          <p:nvPr>
            <p:ph type="dt" idx="1"/>
          </p:nvPr>
        </p:nvSpPr>
        <p:spPr/>
        <p:txBody>
          <a:bodyPr/>
          <a:lstStyle/>
          <a:p>
            <a:pPr>
              <a:defRPr/>
            </a:pPr>
            <a:r>
              <a:rPr lang="en-US" altLang="ja-JP"/>
              <a:t>2025/6/12</a:t>
            </a:r>
            <a:endParaRPr lang="ja-JP" altLang="en-US"/>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131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そもそも薬物は、脳に作用し、身体に何かしらの影響を及ぼすものです。</a:t>
            </a:r>
            <a:endParaRPr lang="en-US" altLang="ja-JP"/>
          </a:p>
          <a:p>
            <a:pPr eaLnBrk="1" hangingPunct="1">
              <a:spcBef>
                <a:spcPct val="0"/>
              </a:spcBef>
            </a:pPr>
            <a:r>
              <a:rPr lang="ja-JP" altLang="en-US"/>
              <a:t>そして、必ず作用と副作用をもっています。</a:t>
            </a:r>
            <a:endParaRPr lang="en-US" altLang="ja-JP"/>
          </a:p>
          <a:p>
            <a:pPr eaLnBrk="1" hangingPunct="1">
              <a:spcBef>
                <a:spcPct val="0"/>
              </a:spcBef>
            </a:pPr>
            <a:r>
              <a:rPr lang="ja-JP" altLang="en-US"/>
              <a:t>そのため、法律によって使用のルールが決められており、その範囲の中では、安全に使うことができます。</a:t>
            </a:r>
            <a:endParaRPr lang="en-US" altLang="ja-JP"/>
          </a:p>
          <a:p>
            <a:pPr eaLnBrk="1" hangingPunct="1">
              <a:spcBef>
                <a:spcPct val="0"/>
              </a:spcBef>
            </a:pPr>
            <a:r>
              <a:rPr lang="ja-JP" altLang="en-US"/>
              <a:t>そのルールを守らずに使用すると、身体に害があることがあります。これを薬物乱用といいます。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25B6ACF8-62A1-D115-F132-A35A43C99101}"/>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Rot="1" noChangeAspect="1" noChangeArrowheads="1" noTextEdit="1"/>
          </p:cNvSpPr>
          <p:nvPr>
            <p:ph type="sldImg"/>
          </p:nvPr>
        </p:nvSpPr>
        <p:spPr>
          <a:xfrm>
            <a:off x="3268663" y="511175"/>
            <a:ext cx="3402012" cy="2551113"/>
          </a:xfrm>
          <a:ln/>
        </p:spPr>
      </p:sp>
      <p:sp>
        <p:nvSpPr>
          <p:cNvPr id="178180" name="Rectangle 3"/>
          <p:cNvSpPr>
            <a:spLocks noGrp="1" noChangeArrowheads="1"/>
          </p:cNvSpPr>
          <p:nvPr>
            <p:ph type="body" idx="1"/>
          </p:nvPr>
        </p:nvSpPr>
        <p:spPr>
          <a:ln/>
        </p:spPr>
        <p:txBody>
          <a:bodyPr/>
          <a:lstStyle/>
          <a:p>
            <a:pPr eaLnBrk="1" hangingPunct="1"/>
            <a:r>
              <a:rPr lang="en-US" altLang="ja-JP" sz="800" b="1"/>
              <a:t>♪</a:t>
            </a:r>
            <a:r>
              <a:rPr lang="ja-JP" altLang="en-US" sz="800" b="1"/>
              <a:t>ナレーション</a:t>
            </a:r>
          </a:p>
          <a:p>
            <a:pPr eaLnBrk="1" hangingPunct="1">
              <a:lnSpc>
                <a:spcPct val="120000"/>
              </a:lnSpc>
              <a:spcBef>
                <a:spcPct val="0"/>
              </a:spcBef>
            </a:pPr>
            <a:r>
              <a:rPr lang="ja-JP" altLang="en-US" sz="800"/>
              <a:t>私は学校薬剤師です。</a:t>
            </a:r>
          </a:p>
          <a:p>
            <a:pPr eaLnBrk="1" hangingPunct="1">
              <a:lnSpc>
                <a:spcPct val="120000"/>
              </a:lnSpc>
              <a:spcBef>
                <a:spcPct val="0"/>
              </a:spcBef>
            </a:pPr>
            <a:r>
              <a:rPr lang="en-US" altLang="ja-JP" sz="800"/>
              <a:t>Q</a:t>
            </a:r>
            <a:r>
              <a:rPr lang="ja-JP" altLang="en-US" sz="800"/>
              <a:t>：「学校薬剤師」は何をしている人だと思いますか？</a:t>
            </a:r>
          </a:p>
          <a:p>
            <a:pPr eaLnBrk="1" hangingPunct="1">
              <a:lnSpc>
                <a:spcPct val="120000"/>
              </a:lnSpc>
              <a:spcBef>
                <a:spcPct val="0"/>
              </a:spcBef>
            </a:pPr>
            <a:r>
              <a:rPr lang="ja-JP" altLang="en-US" sz="800"/>
              <a:t>ここで ヒント を出しましょう。皆さんが、学校に登校してから下校するまで、学校のいろんな教室で勉強したり、給食を食べたり、皆さんが、一日一回以上は必ず行く所の清潔を守る「保健衛生」などに深く関係していますよ。</a:t>
            </a:r>
          </a:p>
          <a:p>
            <a:pPr eaLnBrk="1" hangingPunct="1"/>
            <a:endParaRPr lang="ja-JP" altLang="en-US" sz="800"/>
          </a:p>
          <a:p>
            <a:pPr eaLnBrk="1" hangingPunct="1"/>
            <a:r>
              <a:rPr lang="ja-JP" altLang="en-US" sz="800"/>
              <a:t>   ****************************************************************************************</a:t>
            </a:r>
          </a:p>
          <a:p>
            <a:pPr eaLnBrk="1" hangingPunct="1"/>
            <a:r>
              <a:rPr lang="ja-JP" altLang="en-US" sz="800" b="1"/>
              <a:t>★解説</a:t>
            </a:r>
          </a:p>
          <a:p>
            <a:pPr eaLnBrk="1" hangingPunct="1"/>
            <a:r>
              <a:rPr lang="en-US" altLang="ja-JP" sz="800"/>
              <a:t>【</a:t>
            </a:r>
            <a:r>
              <a:rPr lang="ja-JP" altLang="en-US" sz="800"/>
              <a:t>指導ポイント</a:t>
            </a:r>
            <a:r>
              <a:rPr lang="en-US" altLang="ja-JP" sz="800"/>
              <a:t>】</a:t>
            </a:r>
          </a:p>
          <a:p>
            <a:pPr eaLnBrk="1" hangingPunct="1"/>
            <a:r>
              <a:rPr lang="ja-JP" altLang="en-US" sz="800"/>
              <a:t>学校薬剤師は、常に学校にいないために児童と接触する機会が少ない存在ですが、学校生活の衛生環境の維持改善を図るのに欠かせない重要な存在です。身近な学校生活から具体的にどのようなことを行っているのか実例を挙げて下さい。</a:t>
            </a:r>
          </a:p>
          <a:p>
            <a:pPr eaLnBrk="1" hangingPunct="1"/>
            <a:endParaRPr lang="ja-JP" altLang="en-US" sz="800"/>
          </a:p>
          <a:p>
            <a:pPr eaLnBrk="1" hangingPunct="1">
              <a:spcBef>
                <a:spcPct val="0"/>
              </a:spcBef>
            </a:pPr>
            <a:r>
              <a:rPr lang="en-US" altLang="ja-JP" sz="800"/>
              <a:t>【</a:t>
            </a:r>
            <a:r>
              <a:rPr lang="ja-JP" altLang="en-US" sz="800"/>
              <a:t>強調ポイント</a:t>
            </a:r>
            <a:r>
              <a:rPr lang="en-US" altLang="ja-JP" sz="800"/>
              <a:t>】</a:t>
            </a:r>
          </a:p>
          <a:p>
            <a:pPr eaLnBrk="1" hangingPunct="1"/>
            <a:r>
              <a:rPr lang="en-US" altLang="ja-JP" sz="800"/>
              <a:t>【</a:t>
            </a:r>
            <a:r>
              <a:rPr lang="ja-JP" altLang="en-US" sz="800"/>
              <a:t>辞書</a:t>
            </a:r>
            <a:r>
              <a:rPr lang="en-US" altLang="ja-JP" sz="800"/>
              <a:t>】</a:t>
            </a:r>
            <a:endParaRPr lang="ja-JP" altLang="en-US" sz="800"/>
          </a:p>
          <a:p>
            <a:pPr eaLnBrk="1" hangingPunct="1"/>
            <a:r>
              <a:rPr lang="en-US" altLang="ja-JP" sz="800"/>
              <a:t>【</a:t>
            </a:r>
            <a:r>
              <a:rPr lang="ja-JP" altLang="en-US" sz="800"/>
              <a:t>豆知識</a:t>
            </a:r>
            <a:r>
              <a:rPr lang="en-US" altLang="ja-JP" sz="800"/>
              <a:t>】</a:t>
            </a:r>
            <a:endParaRPr lang="ja-JP" altLang="en-US" sz="800"/>
          </a:p>
          <a:p>
            <a:pPr eaLnBrk="1" hangingPunct="1"/>
            <a:r>
              <a:rPr lang="en-US" altLang="ja-JP" sz="800" b="1"/>
              <a:t>【</a:t>
            </a:r>
            <a:r>
              <a:rPr lang="ja-JP" altLang="en-US" sz="800"/>
              <a:t>参考資料（書籍、</a:t>
            </a:r>
            <a:r>
              <a:rPr lang="en-US" altLang="ja-JP" sz="800"/>
              <a:t>URL</a:t>
            </a:r>
            <a:r>
              <a:rPr lang="ja-JP" altLang="en-US" sz="800"/>
              <a:t>など） </a:t>
            </a:r>
            <a:r>
              <a:rPr lang="en-US" altLang="ja-JP" sz="800" b="1"/>
              <a:t>】</a:t>
            </a:r>
            <a:endParaRPr lang="ja-JP" altLang="en-US" sz="800" b="1"/>
          </a:p>
          <a:p>
            <a:pPr eaLnBrk="1" hangingPunct="1"/>
            <a:r>
              <a:rPr lang="zh-CN" altLang="en-US" sz="800"/>
              <a:t>学校保健法第</a:t>
            </a:r>
            <a:r>
              <a:rPr lang="en-US" altLang="zh-CN" sz="800"/>
              <a:t>16</a:t>
            </a:r>
            <a:r>
              <a:rPr lang="zh-CN" altLang="en-US" sz="800"/>
              <a:t>条</a:t>
            </a:r>
            <a:endParaRPr lang="ja-JP" altLang="en-US" sz="800"/>
          </a:p>
          <a:p>
            <a:pPr eaLnBrk="1" hangingPunct="1"/>
            <a:endParaRPr lang="en-US" altLang="ja-JP" sz="800"/>
          </a:p>
        </p:txBody>
      </p:sp>
      <p:sp>
        <p:nvSpPr>
          <p:cNvPr id="2" name="日付プレースホルダー 1">
            <a:extLst>
              <a:ext uri="{FF2B5EF4-FFF2-40B4-BE49-F238E27FC236}">
                <a16:creationId xmlns:a16="http://schemas.microsoft.com/office/drawing/2014/main" id="{6CC8A738-FE47-B457-6115-5C0097ECB3C3}"/>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926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（ＤＶＤの内容を受けて導入）</a:t>
            </a:r>
            <a:endParaRPr lang="en-US" altLang="ja-JP"/>
          </a:p>
          <a:p>
            <a:pPr eaLnBrk="1" hangingPunct="1">
              <a:spcBef>
                <a:spcPct val="0"/>
              </a:spcBef>
            </a:pPr>
            <a:r>
              <a:rPr lang="ja-JP" altLang="en-US"/>
              <a:t>ＤＶＤで見たように、薬物乱用は乱用者本人だけではなく、周囲の人にも影響を及ぼすことがあります。</a:t>
            </a:r>
            <a:endParaRPr lang="en-US" altLang="ja-JP"/>
          </a:p>
          <a:p>
            <a:pPr eaLnBrk="1" hangingPunct="1">
              <a:spcBef>
                <a:spcPct val="0"/>
              </a:spcBef>
            </a:pPr>
            <a:r>
              <a:rPr lang="ja-JP" altLang="en-US"/>
              <a:t>薬物乱用をする人の中には、「薬物乱用は自己責任」「本人の身体なんだから本人が決めればいいこと」「周りの人には関係ない」などという人がいますが、</a:t>
            </a:r>
            <a:endParaRPr lang="en-US" altLang="ja-JP"/>
          </a:p>
          <a:p>
            <a:pPr eaLnBrk="1" hangingPunct="1">
              <a:spcBef>
                <a:spcPct val="0"/>
              </a:spcBef>
            </a:pPr>
            <a:r>
              <a:rPr lang="ja-JP" altLang="en-US"/>
              <a:t>本当にそうなのでしょうか。</a:t>
            </a:r>
            <a:endParaRPr lang="en-US" altLang="ja-JP"/>
          </a:p>
          <a:p>
            <a:pPr eaLnBrk="1" hangingPunct="1">
              <a:spcBef>
                <a:spcPct val="0"/>
              </a:spcBef>
            </a:pPr>
            <a:endParaRPr lang="ja-JP" altLang="en-US"/>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3044FECD-36AF-5777-B7D6-8EFD3C046868}"/>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336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例えば、</a:t>
            </a:r>
            <a:r>
              <a:rPr lang="ja-JP" altLang="ja-JP"/>
              <a:t>医薬品は、医学的に検証されていて、</a:t>
            </a:r>
            <a:r>
              <a:rPr lang="ja-JP" altLang="en-US"/>
              <a:t>リスクである</a:t>
            </a:r>
            <a:r>
              <a:rPr lang="ja-JP" altLang="ja-JP"/>
              <a:t>副作用よりも効果が高いので、決められたルール（用法・用量）の中で使用すれば、</a:t>
            </a:r>
            <a:r>
              <a:rPr lang="ja-JP" altLang="en-US"/>
              <a:t>ほとんど</a:t>
            </a:r>
            <a:r>
              <a:rPr lang="ja-JP" altLang="ja-JP"/>
              <a:t>安全に使用することができます。</a:t>
            </a:r>
          </a:p>
          <a:p>
            <a:pPr eaLnBrk="1" hangingPunct="1">
              <a:spcBef>
                <a:spcPct val="0"/>
              </a:spcBef>
            </a:pPr>
            <a:r>
              <a:rPr lang="ja-JP" altLang="en-US"/>
              <a:t>使用法を間違えたり</a:t>
            </a:r>
            <a:r>
              <a:rPr lang="ja-JP" altLang="ja-JP"/>
              <a:t>ルールを守らないで使用すると、強い副作用が出るなど身体に害を及ぼすことがあります。</a:t>
            </a:r>
          </a:p>
          <a:p>
            <a:pPr eaLnBrk="1" hangingPunct="1">
              <a:spcBef>
                <a:spcPct val="0"/>
              </a:spcBef>
            </a:pPr>
            <a:endParaRPr lang="ja-JP" altLang="en-US"/>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22D1DC9D-8FB1-5525-A9A5-BE6B366A4BE8}"/>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541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また、医薬品であってもモルヒネのように効果の高い薬ですが、副作用（リスク）も大きいものもあります。</a:t>
            </a:r>
            <a:endParaRPr lang="en-US" altLang="ja-JP"/>
          </a:p>
          <a:p>
            <a:pPr eaLnBrk="1" hangingPunct="1">
              <a:spcBef>
                <a:spcPct val="0"/>
              </a:spcBef>
            </a:pPr>
            <a:r>
              <a:rPr lang="ja-JP" altLang="en-US"/>
              <a:t>この場合は、有識者の監視下において使用することが義務づけられています。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37F83037-5C32-9C5A-DF23-8EB1F568FB62}"/>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745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ja-JP"/>
              <a:t>麻薬や覚醒剤</a:t>
            </a:r>
            <a:r>
              <a:rPr lang="ja-JP" altLang="en-US"/>
              <a:t>、すでに規制されている危険ドラッグ</a:t>
            </a:r>
            <a:r>
              <a:rPr lang="ja-JP" altLang="ja-JP"/>
              <a:t>など</a:t>
            </a:r>
            <a:r>
              <a:rPr lang="ja-JP" altLang="en-US"/>
              <a:t>の違法薬物</a:t>
            </a:r>
            <a:r>
              <a:rPr lang="ja-JP" altLang="ja-JP"/>
              <a:t>は、</a:t>
            </a:r>
            <a:endParaRPr lang="en-US" altLang="ja-JP"/>
          </a:p>
          <a:p>
            <a:pPr eaLnBrk="1" hangingPunct="1">
              <a:spcBef>
                <a:spcPct val="0"/>
              </a:spcBef>
            </a:pPr>
            <a:r>
              <a:rPr lang="ja-JP" altLang="en-US"/>
              <a:t>効果があるように勧められますが、今回勉強するように実際はリスク（危険性）が大きく、法律で禁止されています。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DE39A32F-E602-5D42-0EEC-969028CA1202}"/>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4950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また、危険ドラッグは無数に種類があるので、一つ一つ国が成分を調べて、麻薬や覚醒剤と同じように危険だと判断したものを法律で禁止しています。</a:t>
            </a:r>
            <a:endParaRPr lang="ja-JP" altLang="ja-JP"/>
          </a:p>
          <a:p>
            <a:pPr eaLnBrk="1" hangingPunct="1">
              <a:spcBef>
                <a:spcPct val="0"/>
              </a:spcBef>
            </a:pPr>
            <a:endParaRPr lang="en-US" altLang="ja-JP"/>
          </a:p>
          <a:p>
            <a:pPr eaLnBrk="1" hangingPunct="1">
              <a:spcBef>
                <a:spcPct val="0"/>
              </a:spcBef>
            </a:pPr>
            <a:r>
              <a:rPr lang="ja-JP" altLang="en-US"/>
              <a:t>まだ</a:t>
            </a:r>
            <a:r>
              <a:rPr lang="ja-JP" altLang="ja-JP"/>
              <a:t>検証</a:t>
            </a:r>
            <a:r>
              <a:rPr lang="ja-JP" altLang="en-US"/>
              <a:t>が終わっていない</a:t>
            </a:r>
            <a:r>
              <a:rPr lang="ja-JP" altLang="ja-JP"/>
              <a:t>危険ドラッグは、麻薬や覚醒剤に似た作用を持つものもあれば、</a:t>
            </a:r>
            <a:endParaRPr lang="en-US" altLang="ja-JP"/>
          </a:p>
          <a:p>
            <a:pPr eaLnBrk="1" hangingPunct="1">
              <a:spcBef>
                <a:spcPct val="0"/>
              </a:spcBef>
            </a:pPr>
            <a:r>
              <a:rPr lang="ja-JP" altLang="ja-JP"/>
              <a:t>さらに人体への害が大きい薬物が混ぜ込まれている可能性もあ</a:t>
            </a:r>
            <a:r>
              <a:rPr lang="ja-JP" altLang="en-US"/>
              <a:t>ると言われていますが、まだよくわかっていません。</a:t>
            </a:r>
            <a:endParaRPr lang="en-US" altLang="ja-JP"/>
          </a:p>
          <a:p>
            <a:pPr eaLnBrk="1" hangingPunct="1">
              <a:spcBef>
                <a:spcPct val="0"/>
              </a:spcBef>
            </a:pPr>
            <a:endParaRPr lang="en-US" altLang="ja-JP"/>
          </a:p>
          <a:p>
            <a:pPr eaLnBrk="1" hangingPunct="1">
              <a:spcBef>
                <a:spcPct val="0"/>
              </a:spcBef>
            </a:pPr>
            <a:r>
              <a:rPr lang="ja-JP" altLang="en-US"/>
              <a:t>だからといって、決して安全なわけではありません。</a:t>
            </a:r>
            <a:endParaRPr lang="en-US" altLang="ja-JP"/>
          </a:p>
          <a:p>
            <a:pPr eaLnBrk="1" hangingPunct="1">
              <a:spcBef>
                <a:spcPct val="0"/>
              </a:spcBef>
            </a:pPr>
            <a:r>
              <a:rPr lang="ja-JP" altLang="en-US"/>
              <a:t>中には、使用して数分後には意識を失うといった、麻薬や覚醒剤よりも強力な作用を持つものもあります。</a:t>
            </a:r>
            <a:endParaRPr lang="en-US" altLang="ja-JP"/>
          </a:p>
          <a:p>
            <a:pPr eaLnBrk="1" hangingPunct="1">
              <a:spcBef>
                <a:spcPct val="0"/>
              </a:spcBef>
            </a:pPr>
            <a:r>
              <a:rPr lang="ja-JP" altLang="en-US"/>
              <a:t>ＤＶＤにもあった池袋の事故で運転者が使用した危険ドラッグは、当時はまだ規制されていない種類のものでした。</a:t>
            </a:r>
            <a:endParaRPr lang="en-US" altLang="ja-JP"/>
          </a:p>
          <a:p>
            <a:pPr eaLnBrk="1" hangingPunct="1">
              <a:spcBef>
                <a:spcPct val="0"/>
              </a:spcBef>
            </a:pPr>
            <a:endParaRPr lang="en-US" altLang="ja-JP"/>
          </a:p>
          <a:p>
            <a:pPr eaLnBrk="1" hangingPunct="1">
              <a:spcBef>
                <a:spcPct val="0"/>
              </a:spcBef>
            </a:pPr>
            <a:r>
              <a:rPr lang="ja-JP" altLang="en-US"/>
              <a:t>規制されているかどうかに関わらず、危険ドラッグは脳に直接的な影響を及ぼす目的で流通しているものなので、誤って手をださないよう、注意をする必要があります。</a:t>
            </a:r>
            <a:endParaRPr lang="en-US" altLang="ja-JP"/>
          </a:p>
          <a:p>
            <a:pPr eaLnBrk="1" hangingPunct="1">
              <a:spcBef>
                <a:spcPct val="0"/>
              </a:spcBef>
            </a:pPr>
            <a:endParaRPr lang="ja-JP" altLang="ja-JP"/>
          </a:p>
          <a:p>
            <a:pPr eaLnBrk="1" hangingPunct="1">
              <a:spcBef>
                <a:spcPct val="0"/>
              </a:spcBef>
            </a:pPr>
            <a:endParaRPr lang="ja-JP" altLang="en-US"/>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7F5AF7CD-E0A3-44B4-DB3F-2F07F271C2AC}"/>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360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皆さんは、日常的にハーブティーを飲んだり、アロマオイルやバスソルトを使うことがありますか？</a:t>
            </a:r>
            <a:endParaRPr lang="en-US" altLang="ja-JP"/>
          </a:p>
          <a:p>
            <a:pPr eaLnBrk="1" hangingPunct="1">
              <a:spcBef>
                <a:spcPct val="0"/>
              </a:spcBef>
            </a:pPr>
            <a:r>
              <a:rPr lang="ja-JP" altLang="en-US"/>
              <a:t>きちんとした販売元、正規のルートで販売されているものは、もちろん安全に使用することができます。</a:t>
            </a:r>
            <a:endParaRPr lang="en-US" altLang="ja-JP"/>
          </a:p>
          <a:p>
            <a:pPr eaLnBrk="1" hangingPunct="1">
              <a:spcBef>
                <a:spcPct val="0"/>
              </a:spcBef>
            </a:pPr>
            <a:endParaRPr lang="en-US" altLang="ja-JP"/>
          </a:p>
          <a:p>
            <a:pPr eaLnBrk="1" hangingPunct="1">
              <a:spcBef>
                <a:spcPct val="0"/>
              </a:spcBef>
            </a:pPr>
            <a:r>
              <a:rPr lang="ja-JP" altLang="en-US"/>
              <a:t>しかし、このような安全な商品と見せかけて、警戒心を持たせずに販売するために、</a:t>
            </a:r>
            <a:endParaRPr lang="en-US" altLang="ja-JP"/>
          </a:p>
          <a:p>
            <a:pPr eaLnBrk="1" hangingPunct="1">
              <a:spcBef>
                <a:spcPct val="0"/>
              </a:spcBef>
            </a:pPr>
            <a:r>
              <a:rPr lang="ja-JP" altLang="en-US"/>
              <a:t>「合法ハーブ」「アロマオイル」「バスソルト」などという商品名をつけて、危険ドラッグを売っていることがあります。</a:t>
            </a:r>
            <a:endParaRPr lang="en-US" altLang="ja-JP"/>
          </a:p>
          <a:p>
            <a:pPr eaLnBrk="1" hangingPunct="1">
              <a:spcBef>
                <a:spcPct val="0"/>
              </a:spcBef>
            </a:pPr>
            <a:endParaRPr lang="en-US" altLang="ja-JP"/>
          </a:p>
          <a:p>
            <a:pPr eaLnBrk="1" hangingPunct="1">
              <a:spcBef>
                <a:spcPct val="0"/>
              </a:spcBef>
            </a:pPr>
            <a:r>
              <a:rPr lang="ja-JP" altLang="en-US"/>
              <a:t>普通に生活をしていると、商品名を偽って売っているといわれても、「そんなことあるの！？」と思うかもしれませんが、</a:t>
            </a:r>
            <a:endParaRPr lang="en-US" altLang="ja-JP"/>
          </a:p>
          <a:p>
            <a:pPr eaLnBrk="1" hangingPunct="1">
              <a:spcBef>
                <a:spcPct val="0"/>
              </a:spcBef>
            </a:pPr>
            <a:r>
              <a:rPr lang="ja-JP" altLang="en-US"/>
              <a:t>危険ドラッグの販売者は、たくさん売ってお金儲けをしたいがために、あの手この手で危険ドラッグを売ろうとしているのです。</a:t>
            </a:r>
            <a:endParaRPr lang="en-US" altLang="ja-JP"/>
          </a:p>
          <a:p>
            <a:pPr eaLnBrk="1" hangingPunct="1">
              <a:spcBef>
                <a:spcPct val="0"/>
              </a:spcBef>
            </a:pPr>
            <a:endParaRPr lang="en-US" altLang="ja-JP"/>
          </a:p>
          <a:p>
            <a:pPr eaLnBrk="1" hangingPunct="1">
              <a:spcBef>
                <a:spcPct val="0"/>
              </a:spcBef>
            </a:pPr>
            <a:r>
              <a:rPr lang="ja-JP" altLang="en-US"/>
              <a:t>ここに紹介している商品は、実際に販売されていた危険ドラッグの一部です。</a:t>
            </a:r>
            <a:endParaRPr lang="en-US" altLang="ja-JP"/>
          </a:p>
          <a:p>
            <a:pPr eaLnBrk="1" hangingPunct="1">
              <a:spcBef>
                <a:spcPct val="0"/>
              </a:spcBef>
            </a:pPr>
            <a:r>
              <a:rPr lang="ja-JP" altLang="en-US"/>
              <a:t>商品名を偽って売られていましたが、</a:t>
            </a:r>
            <a:endParaRPr lang="en-US" altLang="ja-JP"/>
          </a:p>
          <a:p>
            <a:pPr eaLnBrk="1" hangingPunct="1">
              <a:spcBef>
                <a:spcPct val="0"/>
              </a:spcBef>
            </a:pPr>
            <a:r>
              <a:rPr lang="ja-JP" altLang="en-US"/>
              <a:t>中身は、安全に使用できる（本物の・正規に販売されている）ハーブ、アロマ、バスソルトではなく、</a:t>
            </a:r>
            <a:endParaRPr lang="en-US" altLang="ja-JP"/>
          </a:p>
          <a:p>
            <a:pPr eaLnBrk="1" hangingPunct="1">
              <a:spcBef>
                <a:spcPct val="0"/>
              </a:spcBef>
            </a:pPr>
            <a:r>
              <a:rPr lang="ja-JP" altLang="en-US"/>
              <a:t>麻薬や覚醒剤と同じような作用を持つ危険な薬物を含んでいます。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902F8438-B98A-9A4C-EFBE-C67624BF43C9}"/>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565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「覚醒剤より安全」「合法だから大丈夫」などといって、危険ドラッグの使用を勧めてくることがあります。</a:t>
            </a:r>
            <a:endParaRPr lang="en-US" altLang="ja-JP"/>
          </a:p>
          <a:p>
            <a:pPr eaLnBrk="1" hangingPunct="1">
              <a:spcBef>
                <a:spcPct val="0"/>
              </a:spcBef>
            </a:pPr>
            <a:endParaRPr lang="en-US" altLang="ja-JP"/>
          </a:p>
          <a:p>
            <a:pPr eaLnBrk="1" hangingPunct="1">
              <a:spcBef>
                <a:spcPct val="0"/>
              </a:spcBef>
            </a:pPr>
            <a:r>
              <a:rPr lang="ja-JP" altLang="en-US"/>
              <a:t>危険ドラッグの中には、覚醒剤や麻薬などに似た作用を持つ物質が含まれているものがあります。作用が弱いものからもっと強いものまで、幅があるといわれていますが、その全体像は誰にもわかっていません。</a:t>
            </a:r>
            <a:endParaRPr lang="en-US" altLang="ja-JP"/>
          </a:p>
          <a:p>
            <a:pPr eaLnBrk="1" hangingPunct="1">
              <a:spcBef>
                <a:spcPct val="0"/>
              </a:spcBef>
            </a:pPr>
            <a:r>
              <a:rPr lang="ja-JP" altLang="en-US"/>
              <a:t>近年は、覚醒剤や麻薬よりも何倍も毒性や依存性が強いものも多く売られており、摂取して数分後には意識不明になるなどという事例があとを絶ちません。</a:t>
            </a:r>
            <a:endParaRPr lang="en-US" altLang="ja-JP"/>
          </a:p>
          <a:p>
            <a:pPr eaLnBrk="1" hangingPunct="1">
              <a:spcBef>
                <a:spcPct val="0"/>
              </a:spcBef>
            </a:pPr>
            <a:endParaRPr lang="en-US" altLang="ja-JP"/>
          </a:p>
          <a:p>
            <a:pPr eaLnBrk="1" hangingPunct="1">
              <a:spcBef>
                <a:spcPct val="0"/>
              </a:spcBef>
            </a:pPr>
            <a:r>
              <a:rPr lang="ja-JP" altLang="en-US"/>
              <a:t>国の研究機関が中身を調べて、危険だと判断しているものについては、既に法律で禁止されています。</a:t>
            </a:r>
            <a:endParaRPr lang="en-US" altLang="ja-JP"/>
          </a:p>
          <a:p>
            <a:pPr eaLnBrk="1" hangingPunct="1">
              <a:spcBef>
                <a:spcPct val="0"/>
              </a:spcBef>
            </a:pPr>
            <a:r>
              <a:rPr lang="ja-JP" altLang="en-US"/>
              <a:t>しかし、危険ドラッグの製造者は、勝手に新しい商品を次々と作り出すだめ、国がまだ中身を調べ切れていないものもあります。</a:t>
            </a:r>
            <a:endParaRPr lang="en-US" altLang="ja-JP"/>
          </a:p>
          <a:p>
            <a:pPr eaLnBrk="1" hangingPunct="1">
              <a:spcBef>
                <a:spcPct val="0"/>
              </a:spcBef>
            </a:pPr>
            <a:r>
              <a:rPr lang="ja-JP" altLang="en-US"/>
              <a:t>販売者は、これを「違法ではないから合法」と言って販売するのですが、まだ規制が及んでいないだけで、国が安全性を認めているわけではありません。</a:t>
            </a:r>
            <a:endParaRPr lang="en-US" altLang="ja-JP"/>
          </a:p>
          <a:p>
            <a:pPr eaLnBrk="1" hangingPunct="1">
              <a:spcBef>
                <a:spcPct val="0"/>
              </a:spcBef>
            </a:pPr>
            <a:endParaRPr lang="en-US" altLang="ja-JP"/>
          </a:p>
          <a:p>
            <a:pPr eaLnBrk="1" hangingPunct="1">
              <a:spcBef>
                <a:spcPct val="0"/>
              </a:spcBef>
            </a:pPr>
            <a:r>
              <a:rPr lang="ja-JP" altLang="en-US"/>
              <a:t>多くの場合、何が入っているかわからない、体にどんな影響を与えるかわからない物質が含まれています。</a:t>
            </a:r>
            <a:endParaRPr lang="en-US" altLang="ja-JP"/>
          </a:p>
          <a:p>
            <a:pPr eaLnBrk="1" hangingPunct="1">
              <a:spcBef>
                <a:spcPct val="0"/>
              </a:spcBef>
            </a:pPr>
            <a:r>
              <a:rPr lang="ja-JP" altLang="en-US"/>
              <a:t>「覚醒剤より安全」と言われて買っても、実際に重大な健康被害や、死んでしまったり、周りの人を巻き込んだりする事件もたくさん発生しています。</a:t>
            </a:r>
            <a:endParaRPr lang="en-US" altLang="ja-JP"/>
          </a:p>
          <a:p>
            <a:pPr eaLnBrk="1" hangingPunct="1">
              <a:spcBef>
                <a:spcPct val="0"/>
              </a:spcBef>
            </a:pPr>
            <a:endParaRPr lang="en-US" altLang="ja-JP"/>
          </a:p>
          <a:p>
            <a:pPr eaLnBrk="1" hangingPunct="1">
              <a:spcBef>
                <a:spcPct val="0"/>
              </a:spcBef>
            </a:pPr>
            <a:r>
              <a:rPr lang="ja-JP" altLang="en-US"/>
              <a:t>これらは</a:t>
            </a:r>
            <a:r>
              <a:rPr lang="ja-JP" altLang="ja-JP"/>
              <a:t>インターネットや繁華街などで販売されています</a:t>
            </a:r>
            <a:r>
              <a:rPr lang="ja-JP" altLang="en-US"/>
              <a:t>。販売者はお金もうけのために、言葉巧みに売ろうとしますので、騙されないように注意しなければなりません。</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54B7E493-4C33-D805-0EF8-5739D643706B}"/>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769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これは医薬品と薬物を対比したまとめです。</a:t>
            </a:r>
            <a:endParaRPr lang="en-US" altLang="ja-JP"/>
          </a:p>
          <a:p>
            <a:pPr eaLnBrk="1" hangingPunct="1">
              <a:spcBef>
                <a:spcPct val="0"/>
              </a:spcBef>
            </a:pPr>
            <a:r>
              <a:rPr lang="ja-JP" altLang="en-US"/>
              <a:t>医薬品には、「使い方に決まりがある。」「病気や怪我で使用する。」「使用には薬剤師、有識者の判断が必要。」</a:t>
            </a:r>
            <a:endParaRPr lang="en-US" altLang="ja-JP"/>
          </a:p>
          <a:p>
            <a:pPr eaLnBrk="1" hangingPunct="1">
              <a:spcBef>
                <a:spcPct val="0"/>
              </a:spcBef>
            </a:pPr>
            <a:endParaRPr lang="en-US" altLang="ja-JP"/>
          </a:p>
          <a:p>
            <a:pPr eaLnBrk="1" hangingPunct="1">
              <a:spcBef>
                <a:spcPct val="0"/>
              </a:spcBef>
            </a:pPr>
            <a:r>
              <a:rPr lang="ja-JP" altLang="en-US"/>
              <a:t>一方危険な薬物のポイントは、</a:t>
            </a:r>
            <a:endParaRPr lang="en-US" altLang="ja-JP"/>
          </a:p>
          <a:p>
            <a:pPr eaLnBrk="1" hangingPunct="1">
              <a:spcBef>
                <a:spcPct val="0"/>
              </a:spcBef>
            </a:pPr>
            <a:r>
              <a:rPr lang="ja-JP" altLang="en-US"/>
              <a:t>「使い方に決まりが無い。」</a:t>
            </a:r>
            <a:endParaRPr lang="en-US" altLang="ja-JP"/>
          </a:p>
          <a:p>
            <a:pPr eaLnBrk="1" hangingPunct="1">
              <a:spcBef>
                <a:spcPct val="0"/>
              </a:spcBef>
            </a:pPr>
            <a:r>
              <a:rPr lang="ja-JP" altLang="en-US"/>
              <a:t>「使用する目的が病気や怪我ではない。」</a:t>
            </a:r>
            <a:endParaRPr lang="en-US" altLang="ja-JP"/>
          </a:p>
          <a:p>
            <a:pPr eaLnBrk="1" hangingPunct="1">
              <a:spcBef>
                <a:spcPct val="0"/>
              </a:spcBef>
            </a:pPr>
            <a:r>
              <a:rPr lang="ja-JP" altLang="en-US"/>
              <a:t>「販売や使用する際に薬剤師や有識者の判断をしない。」</a:t>
            </a:r>
            <a:endParaRPr lang="en-US" altLang="ja-JP"/>
          </a:p>
          <a:p>
            <a:pPr eaLnBrk="1" hangingPunct="1">
              <a:spcBef>
                <a:spcPct val="0"/>
              </a:spcBef>
            </a:pPr>
            <a:r>
              <a:rPr lang="ja-JP" altLang="en-US"/>
              <a:t>という３点です。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07A6174B-907B-D98B-2FC4-8B7818F88E36}"/>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155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乱用される薬物にはたくさんの種類があります。</a:t>
            </a:r>
            <a:endParaRPr lang="en-US" altLang="ja-JP"/>
          </a:p>
          <a:p>
            <a:pPr eaLnBrk="1" hangingPunct="1">
              <a:spcBef>
                <a:spcPct val="0"/>
              </a:spcBef>
            </a:pPr>
            <a:r>
              <a:rPr lang="ja-JP" altLang="en-US"/>
              <a:t>これらは１度使っただけでも脳の回路を変化させ</a:t>
            </a:r>
            <a:r>
              <a:rPr lang="ja-JP" altLang="ja-JP"/>
              <a:t>、</a:t>
            </a:r>
            <a:r>
              <a:rPr lang="ja-JP" altLang="en-US"/>
              <a:t>使っていくうちに、やめようと思ってもやめられなくなる、恐ろしい</a:t>
            </a:r>
            <a:r>
              <a:rPr lang="ja-JP" altLang="ja-JP"/>
              <a:t>薬物</a:t>
            </a:r>
            <a:r>
              <a:rPr lang="ja-JP" altLang="en-US"/>
              <a:t>です。</a:t>
            </a:r>
            <a:endParaRPr lang="en-US" altLang="ja-JP"/>
          </a:p>
          <a:p>
            <a:pPr eaLnBrk="1" hangingPunct="1">
              <a:spcBef>
                <a:spcPct val="0"/>
              </a:spcBef>
            </a:pPr>
            <a:r>
              <a:rPr lang="ja-JP" altLang="en-US"/>
              <a:t>大きくわけて、脳を興奮状態にするもの、感覚をゆがめるもの、脳の活動を抑えるものの３類型に分けられます。</a:t>
            </a:r>
            <a:endParaRPr lang="en-US" altLang="ja-JP"/>
          </a:p>
          <a:p>
            <a:pPr eaLnBrk="1" hangingPunct="1">
              <a:spcBef>
                <a:spcPct val="0"/>
              </a:spcBef>
            </a:pPr>
            <a:endParaRPr lang="en-US" altLang="ja-JP"/>
          </a:p>
          <a:p>
            <a:pPr eaLnBrk="1" hangingPunct="1">
              <a:spcBef>
                <a:spcPct val="0"/>
              </a:spcBef>
            </a:pPr>
            <a:r>
              <a:rPr lang="ja-JP" altLang="en-US"/>
              <a:t>覚醒剤は、シャブ、エス、スピード、アイス、などとも呼ばれています。大麻は、クサ、ハッパ、ジョイント、ポットなどとも呼ばれています。</a:t>
            </a:r>
            <a:endParaRPr lang="en-US" altLang="ja-JP"/>
          </a:p>
          <a:p>
            <a:pPr eaLnBrk="1" hangingPunct="1">
              <a:spcBef>
                <a:spcPct val="0"/>
              </a:spcBef>
            </a:pPr>
            <a:r>
              <a:rPr lang="ja-JP" altLang="en-US"/>
              <a:t>こんな呼び方で誘ってくることもありますから、注意が必要です。</a:t>
            </a:r>
            <a:endParaRPr lang="en-US" altLang="ja-JP"/>
          </a:p>
          <a:p>
            <a:pPr eaLnBrk="1" hangingPunct="1">
              <a:spcBef>
                <a:spcPct val="0"/>
              </a:spcBef>
            </a:pPr>
            <a:endParaRPr lang="en-US" altLang="ja-JP"/>
          </a:p>
          <a:p>
            <a:pPr eaLnBrk="1" hangingPunct="1">
              <a:spcBef>
                <a:spcPct val="0"/>
              </a:spcBef>
            </a:pPr>
            <a:r>
              <a:rPr lang="ja-JP" altLang="en-US"/>
              <a:t>危険ドラッグは、麻薬や覚醒剤に似た薬物の場合もありますし、もっと毒性の強い薬物が混ぜ込まれていることもあります。</a:t>
            </a:r>
            <a:endParaRPr lang="en-US" altLang="ja-JP"/>
          </a:p>
          <a:p>
            <a:pPr eaLnBrk="1" hangingPunct="1">
              <a:spcBef>
                <a:spcPct val="0"/>
              </a:spcBef>
            </a:pPr>
            <a:r>
              <a:rPr lang="ja-JP" altLang="en-US"/>
              <a:t>中にどんな薬物が含まれているのかわからないので、どんな作用が出るかもわかりません。人体に摂取するのはとても危険な行為です。</a:t>
            </a:r>
          </a:p>
          <a:p>
            <a:pPr eaLnBrk="1" hangingPunct="1">
              <a:spcBef>
                <a:spcPct val="0"/>
              </a:spcBef>
            </a:pPr>
            <a:endParaRPr lang="en-US" altLang="ja-JP"/>
          </a:p>
          <a:p>
            <a:pPr eaLnBrk="1" hangingPunct="1">
              <a:spcBef>
                <a:spcPct val="0"/>
              </a:spcBef>
            </a:pPr>
            <a:r>
              <a:rPr lang="ja-JP" altLang="en-US"/>
              <a:t>これらは、脳にも身体のさまざまな臓器にも重大なダメージを与えます。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02782C76-59E3-FD24-5502-0BECA90D1C90}"/>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5974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薬物は脳に直接作用します。</a:t>
            </a:r>
            <a:endParaRPr lang="en-US" altLang="ja-JP"/>
          </a:p>
          <a:p>
            <a:pPr eaLnBrk="1" hangingPunct="1">
              <a:spcBef>
                <a:spcPct val="0"/>
              </a:spcBef>
            </a:pPr>
            <a:r>
              <a:rPr lang="ja-JP" altLang="en-US"/>
              <a:t>だから脳についてちょっと考えてみよう。</a:t>
            </a:r>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54005FC0-687B-E963-AF55-339922B574B9}"/>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Rot="1" noChangeAspect="1" noChangeArrowheads="1" noTextEdit="1"/>
          </p:cNvSpPr>
          <p:nvPr>
            <p:ph type="sldImg"/>
          </p:nvPr>
        </p:nvSpPr>
        <p:spPr>
          <a:xfrm>
            <a:off x="3268663" y="511175"/>
            <a:ext cx="3402012" cy="2551113"/>
          </a:xfrm>
          <a:ln/>
        </p:spPr>
      </p:sp>
      <p:sp>
        <p:nvSpPr>
          <p:cNvPr id="179204" name="Rectangle 3"/>
          <p:cNvSpPr>
            <a:spLocks noGrp="1" noChangeArrowheads="1"/>
          </p:cNvSpPr>
          <p:nvPr>
            <p:ph type="body" idx="1"/>
          </p:nvPr>
        </p:nvSpPr>
        <p:spPr>
          <a:noFill/>
          <a:ln/>
        </p:spPr>
        <p:txBody>
          <a:bodyPr/>
          <a:lstStyle/>
          <a:p>
            <a:pPr>
              <a:lnSpc>
                <a:spcPct val="90000"/>
              </a:lnSpc>
            </a:pPr>
            <a:r>
              <a:rPr lang="ja-JP" altLang="en-US" sz="800" b="1"/>
              <a:t>♪ナレーション</a:t>
            </a:r>
          </a:p>
          <a:p>
            <a:pPr>
              <a:lnSpc>
                <a:spcPct val="90000"/>
              </a:lnSpc>
            </a:pPr>
            <a:r>
              <a:rPr lang="en-US" altLang="ja-JP" sz="800"/>
              <a:t>A</a:t>
            </a:r>
            <a:r>
              <a:rPr lang="ja-JP" altLang="en-US" sz="800"/>
              <a:t>：皆さんが、毎日楽しく安全に、そして、安心して学校生活を送れるように、プールの水質検査や教室の空気などの検査、そして給食室の設備の検査やトイレの衛生状態の検査など学校生活に必要な保健衛生の仕事や、本日のように「薬の知識」を皆さんに教えてくれる仕事をしています。</a:t>
            </a:r>
          </a:p>
          <a:p>
            <a:pPr>
              <a:lnSpc>
                <a:spcPct val="90000"/>
              </a:lnSpc>
            </a:pPr>
            <a:endParaRPr lang="ja-JP" altLang="en-US" sz="800"/>
          </a:p>
          <a:p>
            <a:pPr>
              <a:lnSpc>
                <a:spcPct val="90000"/>
              </a:lnSpc>
            </a:pPr>
            <a:r>
              <a:rPr lang="ja-JP" altLang="en-US" sz="800"/>
              <a:t>  </a:t>
            </a:r>
            <a:r>
              <a:rPr lang="ja-JP" altLang="en-US" sz="800" b="1"/>
              <a:t>******************************************************************************</a:t>
            </a:r>
            <a:endParaRPr lang="ja-JP" altLang="en-US" sz="800"/>
          </a:p>
          <a:p>
            <a:pPr>
              <a:lnSpc>
                <a:spcPct val="90000"/>
              </a:lnSpc>
            </a:pPr>
            <a:r>
              <a:rPr lang="ja-JP" altLang="en-US" sz="800" b="1"/>
              <a:t>★解説</a:t>
            </a:r>
          </a:p>
          <a:p>
            <a:pPr eaLnBrk="1" hangingPunct="1">
              <a:lnSpc>
                <a:spcPct val="90000"/>
              </a:lnSpc>
            </a:pPr>
            <a:r>
              <a:rPr lang="en-US" altLang="ja-JP" sz="800"/>
              <a:t>【</a:t>
            </a:r>
            <a:r>
              <a:rPr lang="ja-JP" altLang="en-US" sz="800"/>
              <a:t>指導ポイント</a:t>
            </a:r>
            <a:r>
              <a:rPr lang="en-US" altLang="ja-JP" sz="800"/>
              <a:t>】</a:t>
            </a:r>
          </a:p>
          <a:p>
            <a:pPr>
              <a:lnSpc>
                <a:spcPct val="90000"/>
              </a:lnSpc>
            </a:pPr>
            <a:r>
              <a:rPr lang="ja-JP" altLang="en-US" sz="800"/>
              <a:t>登校してから下校するまで安全に、そして、安心して学校生活ができているのは、先生方と協力し合って保健衛生の仕事している人（学校薬剤師）がいることに気付かせて下さい。</a:t>
            </a:r>
          </a:p>
          <a:p>
            <a:pPr>
              <a:lnSpc>
                <a:spcPct val="90000"/>
              </a:lnSpc>
            </a:pPr>
            <a:endParaRPr lang="ja-JP" altLang="en-US" sz="800"/>
          </a:p>
          <a:p>
            <a:pPr>
              <a:lnSpc>
                <a:spcPct val="90000"/>
              </a:lnSpc>
            </a:pPr>
            <a:r>
              <a:rPr lang="en-US" altLang="ja-JP" sz="800"/>
              <a:t>【</a:t>
            </a:r>
            <a:r>
              <a:rPr lang="ja-JP" altLang="en-US" sz="800"/>
              <a:t>強調ポイント</a:t>
            </a:r>
            <a:r>
              <a:rPr lang="en-US" altLang="ja-JP" sz="800"/>
              <a:t>】</a:t>
            </a:r>
            <a:endParaRPr lang="ja-JP" altLang="en-US" sz="800"/>
          </a:p>
          <a:p>
            <a:pPr eaLnBrk="1" hangingPunct="1">
              <a:lnSpc>
                <a:spcPct val="90000"/>
              </a:lnSpc>
            </a:pPr>
            <a:r>
              <a:rPr lang="en-US" altLang="ja-JP" sz="800"/>
              <a:t>【</a:t>
            </a:r>
            <a:r>
              <a:rPr lang="ja-JP" altLang="en-US" sz="800"/>
              <a:t>辞書</a:t>
            </a:r>
            <a:r>
              <a:rPr lang="en-US" altLang="ja-JP" sz="800"/>
              <a:t>】</a:t>
            </a:r>
            <a:endParaRPr lang="zh-CN" altLang="en-US" sz="800"/>
          </a:p>
          <a:p>
            <a:pPr>
              <a:lnSpc>
                <a:spcPct val="90000"/>
              </a:lnSpc>
            </a:pPr>
            <a:r>
              <a:rPr lang="ja-JP" altLang="en-US" sz="800"/>
              <a:t>幼稚園、小学校、中学校、高等学校には、学校医、学校歯科医と共に、学校薬剤師を必ず置くことになっています。</a:t>
            </a:r>
          </a:p>
          <a:p>
            <a:pPr>
              <a:lnSpc>
                <a:spcPct val="90000"/>
              </a:lnSpc>
            </a:pPr>
            <a:endParaRPr lang="ja-JP" altLang="en-US" sz="800"/>
          </a:p>
          <a:p>
            <a:pPr eaLnBrk="1" hangingPunct="1">
              <a:lnSpc>
                <a:spcPct val="90000"/>
              </a:lnSpc>
            </a:pPr>
            <a:r>
              <a:rPr lang="en-US" altLang="ja-JP" sz="800"/>
              <a:t>【</a:t>
            </a:r>
            <a:r>
              <a:rPr lang="ja-JP" altLang="en-US" sz="800"/>
              <a:t>豆知識</a:t>
            </a:r>
            <a:r>
              <a:rPr lang="en-US" altLang="ja-JP" sz="800"/>
              <a:t>】</a:t>
            </a:r>
            <a:endParaRPr lang="ja-JP" altLang="en-US" sz="800"/>
          </a:p>
          <a:p>
            <a:pPr>
              <a:lnSpc>
                <a:spcPct val="90000"/>
              </a:lnSpc>
            </a:pPr>
            <a:r>
              <a:rPr lang="ja-JP" altLang="en-US" sz="800"/>
              <a:t>学校薬剤師は、学校の環境衛生について検査をしたり、児童・生徒の快適な学校環境をつくるために、下記の事に関して色々と指導、助言を行っています。</a:t>
            </a:r>
          </a:p>
          <a:p>
            <a:pPr>
              <a:lnSpc>
                <a:spcPct val="90000"/>
              </a:lnSpc>
            </a:pPr>
            <a:r>
              <a:rPr lang="ja-JP" altLang="en-US" sz="800"/>
              <a:t>　１、保健室及び理科室の薬品点検 ２、ごみの処理     ３、便所の管理 </a:t>
            </a:r>
          </a:p>
          <a:p>
            <a:pPr>
              <a:lnSpc>
                <a:spcPct val="90000"/>
              </a:lnSpc>
            </a:pPr>
            <a:r>
              <a:rPr lang="ja-JP" altLang="en-US" sz="800"/>
              <a:t>　４、ネズミ・衛生害虫の駆除　　 ５、机、いすの整備 ６、騒音環境の調査 </a:t>
            </a:r>
          </a:p>
          <a:p>
            <a:pPr>
              <a:lnSpc>
                <a:spcPct val="90000"/>
              </a:lnSpc>
            </a:pPr>
            <a:r>
              <a:rPr lang="ja-JP" altLang="en-US" sz="800"/>
              <a:t>   ７、窓を開けて換気             ８、学校薬剤師による薬物乱用防止活動 </a:t>
            </a:r>
          </a:p>
          <a:p>
            <a:pPr>
              <a:lnSpc>
                <a:spcPct val="90000"/>
              </a:lnSpc>
            </a:pPr>
            <a:r>
              <a:rPr lang="ja-JP" altLang="en-US" sz="800"/>
              <a:t>   ９、教室などの明るさの検査     </a:t>
            </a:r>
            <a:r>
              <a:rPr lang="en-US" altLang="ja-JP" sz="800"/>
              <a:t>10</a:t>
            </a:r>
            <a:r>
              <a:rPr lang="ja-JP" altLang="en-US" sz="800"/>
              <a:t>、学校プールの検査</a:t>
            </a:r>
          </a:p>
          <a:p>
            <a:pPr>
              <a:lnSpc>
                <a:spcPct val="90000"/>
              </a:lnSpc>
            </a:pPr>
            <a:r>
              <a:rPr lang="ja-JP" altLang="en-US" sz="800"/>
              <a:t>   </a:t>
            </a:r>
            <a:r>
              <a:rPr lang="en-US" altLang="ja-JP" sz="800"/>
              <a:t>11</a:t>
            </a:r>
            <a:r>
              <a:rPr lang="ja-JP" altLang="en-US" sz="800"/>
              <a:t>、学校給食の衛生管理、       </a:t>
            </a:r>
            <a:r>
              <a:rPr lang="en-US" altLang="ja-JP" sz="800"/>
              <a:t>12</a:t>
            </a:r>
            <a:r>
              <a:rPr lang="ja-JP" altLang="en-US" sz="800"/>
              <a:t>、飲料水の検査、 </a:t>
            </a:r>
            <a:r>
              <a:rPr lang="en-US" altLang="ja-JP" sz="800"/>
              <a:t>13</a:t>
            </a:r>
            <a:r>
              <a:rPr lang="ja-JP" altLang="en-US" sz="800"/>
              <a:t>、学校保険委員会に参加等</a:t>
            </a:r>
          </a:p>
          <a:p>
            <a:pPr>
              <a:lnSpc>
                <a:spcPct val="90000"/>
              </a:lnSpc>
            </a:pPr>
            <a:endParaRPr lang="ja-JP" altLang="en-US" sz="800"/>
          </a:p>
          <a:p>
            <a:pPr eaLnBrk="1" hangingPunct="1">
              <a:lnSpc>
                <a:spcPct val="90000"/>
              </a:lnSpc>
            </a:pPr>
            <a:r>
              <a:rPr lang="en-US" altLang="ja-JP" sz="800" b="1"/>
              <a:t>【</a:t>
            </a:r>
            <a:r>
              <a:rPr lang="ja-JP" altLang="en-US" sz="800"/>
              <a:t>参考資料（書籍、</a:t>
            </a:r>
            <a:r>
              <a:rPr lang="en-US" altLang="ja-JP" sz="800"/>
              <a:t>URL</a:t>
            </a:r>
            <a:r>
              <a:rPr lang="ja-JP" altLang="en-US" sz="800"/>
              <a:t>など） </a:t>
            </a:r>
            <a:r>
              <a:rPr lang="en-US" altLang="ja-JP" sz="800" b="1"/>
              <a:t>】</a:t>
            </a:r>
            <a:endParaRPr lang="ja-JP" altLang="en-US" sz="800" b="1"/>
          </a:p>
          <a:p>
            <a:pPr>
              <a:lnSpc>
                <a:spcPct val="90000"/>
              </a:lnSpc>
            </a:pPr>
            <a:r>
              <a:rPr lang="zh-CN" altLang="en-US" sz="800"/>
              <a:t>学校保健法第</a:t>
            </a:r>
            <a:r>
              <a:rPr lang="en-US" altLang="zh-CN" sz="800"/>
              <a:t>16</a:t>
            </a:r>
            <a:r>
              <a:rPr lang="zh-CN" altLang="en-US" sz="800"/>
              <a:t>条</a:t>
            </a:r>
            <a:endParaRPr lang="ja-JP" altLang="ja-JP" sz="800"/>
          </a:p>
          <a:p>
            <a:pPr>
              <a:lnSpc>
                <a:spcPct val="90000"/>
              </a:lnSpc>
            </a:pPr>
            <a:endParaRPr lang="ja-JP" altLang="ja-JP" sz="800"/>
          </a:p>
        </p:txBody>
      </p:sp>
      <p:sp>
        <p:nvSpPr>
          <p:cNvPr id="2" name="日付プレースホルダー 1">
            <a:extLst>
              <a:ext uri="{FF2B5EF4-FFF2-40B4-BE49-F238E27FC236}">
                <a16:creationId xmlns:a16="http://schemas.microsoft.com/office/drawing/2014/main" id="{D5F6ACE9-6AF6-5571-6945-8BD58D06ED90}"/>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179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では、薬物を乱用すると脳にどんな変化があるのか詳しくみていきましょう。</a:t>
            </a:r>
            <a:endParaRPr lang="en-US" altLang="ja-JP"/>
          </a:p>
          <a:p>
            <a:pPr eaLnBrk="1" hangingPunct="1">
              <a:spcBef>
                <a:spcPct val="0"/>
              </a:spcBef>
            </a:pPr>
            <a:endParaRPr lang="en-US" altLang="ja-JP"/>
          </a:p>
          <a:p>
            <a:pPr eaLnBrk="1" hangingPunct="1">
              <a:spcBef>
                <a:spcPct val="0"/>
              </a:spcBef>
            </a:pPr>
            <a:r>
              <a:rPr lang="ja-JP" altLang="en-US"/>
              <a:t>まず、脳の機能について思い出してみましょう。</a:t>
            </a:r>
            <a:endParaRPr lang="en-US" altLang="ja-JP"/>
          </a:p>
          <a:p>
            <a:pPr eaLnBrk="1" hangingPunct="1">
              <a:spcBef>
                <a:spcPct val="0"/>
              </a:spcBef>
            </a:pPr>
            <a:r>
              <a:rPr lang="ja-JP" altLang="en-US"/>
              <a:t>たとえば、「サッカーでパスを出す」、こんな何気ないことにも、脳の中ではたくさんの複雑なことが起きています。</a:t>
            </a:r>
            <a:endParaRPr lang="en-US" altLang="ja-JP"/>
          </a:p>
          <a:p>
            <a:pPr eaLnBrk="1" hangingPunct="1">
              <a:spcBef>
                <a:spcPct val="0"/>
              </a:spcBef>
            </a:pPr>
            <a:endParaRPr lang="en-US" altLang="ja-JP"/>
          </a:p>
          <a:p>
            <a:pPr eaLnBrk="1" hangingPunct="1">
              <a:spcBef>
                <a:spcPct val="0"/>
              </a:spcBef>
            </a:pPr>
            <a:r>
              <a:rPr lang="ja-JP" altLang="en-US"/>
              <a:t>一番わかりやすいのは、運動機能でしょうか。</a:t>
            </a:r>
            <a:endParaRPr lang="en-US" altLang="ja-JP"/>
          </a:p>
          <a:p>
            <a:pPr eaLnBrk="1" hangingPunct="1">
              <a:spcBef>
                <a:spcPct val="0"/>
              </a:spcBef>
            </a:pPr>
            <a:r>
              <a:rPr lang="ja-JP" altLang="en-US"/>
              <a:t>歩いたり、走ったり、何かを書いたり、食べたりするときに、思い通りに手足を動かせるのは、脳が身体に指令を出しているからなのです。</a:t>
            </a:r>
            <a:endParaRPr lang="en-US" altLang="ja-JP"/>
          </a:p>
          <a:p>
            <a:pPr eaLnBrk="1" hangingPunct="1">
              <a:spcBef>
                <a:spcPct val="0"/>
              </a:spcBef>
            </a:pPr>
            <a:r>
              <a:rPr lang="ja-JP" altLang="en-US"/>
              <a:t>また、心臓や肺などの内臓機能を、無意識のうちに動かしているのも脳です。</a:t>
            </a:r>
            <a:endParaRPr lang="en-US" altLang="ja-JP"/>
          </a:p>
          <a:p>
            <a:pPr eaLnBrk="1" hangingPunct="1">
              <a:spcBef>
                <a:spcPct val="0"/>
              </a:spcBef>
            </a:pPr>
            <a:endParaRPr lang="en-US" altLang="ja-JP"/>
          </a:p>
          <a:p>
            <a:pPr eaLnBrk="1" hangingPunct="1">
              <a:spcBef>
                <a:spcPct val="0"/>
              </a:spcBef>
            </a:pPr>
            <a:r>
              <a:rPr lang="ja-JP" altLang="en-US"/>
              <a:t>それから、記憶。人間は見たものや感じたことを、記憶と照合して認識しています。</a:t>
            </a:r>
            <a:endParaRPr lang="en-US" altLang="ja-JP"/>
          </a:p>
          <a:p>
            <a:pPr eaLnBrk="1" hangingPunct="1">
              <a:spcBef>
                <a:spcPct val="0"/>
              </a:spcBef>
            </a:pPr>
            <a:r>
              <a:rPr lang="ja-JP" altLang="en-US"/>
              <a:t>目の前に起こっていることを正しく認識できるのは、脳の中に記憶を保管しているデータベースがあり、自在に引き出して確認することができるからなのです。</a:t>
            </a:r>
            <a:endParaRPr lang="en-US" altLang="ja-JP"/>
          </a:p>
          <a:p>
            <a:pPr eaLnBrk="1" hangingPunct="1">
              <a:spcBef>
                <a:spcPct val="0"/>
              </a:spcBef>
            </a:pPr>
            <a:endParaRPr lang="ja-JP" altLang="en-US"/>
          </a:p>
          <a:p>
            <a:pPr eaLnBrk="1" hangingPunct="1">
              <a:spcBef>
                <a:spcPct val="0"/>
              </a:spcBef>
            </a:pPr>
            <a:r>
              <a:rPr lang="ja-JP" altLang="en-US"/>
              <a:t>さらに、人間性やコミュニケーション能力を司っているのも脳です。</a:t>
            </a:r>
            <a:endParaRPr lang="en-US" altLang="ja-JP"/>
          </a:p>
          <a:p>
            <a:pPr eaLnBrk="1" hangingPunct="1">
              <a:spcBef>
                <a:spcPct val="0"/>
              </a:spcBef>
            </a:pPr>
            <a:r>
              <a:rPr lang="ja-JP" altLang="en-US"/>
              <a:t>相手の感情を理解したり、その人の社会性やモラルを作り上げて、適切な行動ができるように判断しているのです。</a:t>
            </a:r>
          </a:p>
          <a:p>
            <a:pPr eaLnBrk="1" hangingPunct="1">
              <a:spcBef>
                <a:spcPct val="0"/>
              </a:spcBef>
            </a:pPr>
            <a:endParaRPr lang="en-US" altLang="ja-JP"/>
          </a:p>
          <a:p>
            <a:pPr eaLnBrk="1" hangingPunct="1">
              <a:spcBef>
                <a:spcPct val="0"/>
              </a:spcBef>
            </a:pPr>
            <a:r>
              <a:rPr lang="ja-JP" altLang="en-US"/>
              <a:t>ここで紹介しているのは、脳の機能のほんの一部ですが、</a:t>
            </a:r>
          </a:p>
          <a:p>
            <a:pPr eaLnBrk="1" hangingPunct="1">
              <a:spcBef>
                <a:spcPct val="0"/>
              </a:spcBef>
            </a:pPr>
            <a:r>
              <a:rPr lang="ja-JP" altLang="en-US"/>
              <a:t>脳の中には無数の回路が張り巡らされていて、それらが情報を伝達しあうことで、判断や行動ができるようになっています。</a:t>
            </a:r>
            <a:endParaRPr lang="en-US" altLang="ja-JP"/>
          </a:p>
          <a:p>
            <a:pPr eaLnBrk="1" hangingPunct="1">
              <a:spcBef>
                <a:spcPct val="0"/>
              </a:spcBef>
            </a:pPr>
            <a:r>
              <a:rPr lang="ja-JP" altLang="en-US"/>
              <a:t>実は、人間の脳は、かなり緻密かつ高機能にできているのです。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D37BC44E-1830-E66B-016F-2A721BF95866}"/>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384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このようなすばらしい脳に薬物が入り込むと、脳の回路が破壊され、変化してしまいます。</a:t>
            </a:r>
            <a:endParaRPr lang="en-US" altLang="ja-JP"/>
          </a:p>
          <a:p>
            <a:pPr eaLnBrk="1" hangingPunct="1">
              <a:spcBef>
                <a:spcPct val="0"/>
              </a:spcBef>
            </a:pPr>
            <a:endParaRPr lang="en-US" altLang="ja-JP"/>
          </a:p>
          <a:p>
            <a:pPr eaLnBrk="1" hangingPunct="1">
              <a:spcBef>
                <a:spcPct val="0"/>
              </a:spcBef>
            </a:pPr>
            <a:r>
              <a:rPr lang="ja-JP" altLang="en-US"/>
              <a:t>特に、脳の中には快楽や気持ちよさに反応する部分（快楽中枢）があり、そこが強烈に刺激されます。</a:t>
            </a:r>
            <a:endParaRPr lang="en-US" altLang="ja-JP"/>
          </a:p>
          <a:p>
            <a:pPr eaLnBrk="1" hangingPunct="1">
              <a:spcBef>
                <a:spcPct val="0"/>
              </a:spcBef>
            </a:pPr>
            <a:r>
              <a:rPr lang="ja-JP" altLang="en-US"/>
              <a:t>ある実験で、ラットの脳の快楽中枢に電極を刺し、ラットがレバーを押すと電気を流して刺激するようにしたところ、</a:t>
            </a:r>
            <a:endParaRPr lang="en-US" altLang="ja-JP"/>
          </a:p>
          <a:p>
            <a:pPr eaLnBrk="1" hangingPunct="1">
              <a:spcBef>
                <a:spcPct val="0"/>
              </a:spcBef>
            </a:pPr>
            <a:r>
              <a:rPr lang="ja-JP" altLang="en-US"/>
              <a:t>ラットは狂ったようにレバーを押し続けるということが証明されています。</a:t>
            </a:r>
            <a:endParaRPr lang="en-US" altLang="ja-JP"/>
          </a:p>
          <a:p>
            <a:pPr eaLnBrk="1" hangingPunct="1">
              <a:spcBef>
                <a:spcPct val="0"/>
              </a:spcBef>
            </a:pPr>
            <a:endParaRPr lang="en-US" altLang="ja-JP"/>
          </a:p>
          <a:p>
            <a:pPr eaLnBrk="1" hangingPunct="1">
              <a:spcBef>
                <a:spcPct val="0"/>
              </a:spcBef>
            </a:pPr>
            <a:r>
              <a:rPr lang="ja-JP" altLang="en-US"/>
              <a:t>薬物も同じで、一度乱用をして快楽中枢に強烈な刺激を与えてしまうと、薬物を欲しがる脳に変化してしまうのです。</a:t>
            </a:r>
            <a:endParaRPr lang="en-US" altLang="ja-JP"/>
          </a:p>
          <a:p>
            <a:pPr eaLnBrk="1" hangingPunct="1">
              <a:spcBef>
                <a:spcPct val="0"/>
              </a:spcBef>
            </a:pPr>
            <a:r>
              <a:rPr lang="ja-JP" altLang="en-US"/>
              <a:t>「気持ちよくなるために薬物を使え」と脳が指令を出すようになり、自分の意思では押さえられなくなっていきます。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DE480356-2ABD-1F17-014A-0B133E6EBA9C}"/>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589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薬物乱用により脳の回路が変化してしまうと、</a:t>
            </a:r>
            <a:endParaRPr lang="en-US" altLang="ja-JP"/>
          </a:p>
          <a:p>
            <a:pPr eaLnBrk="1" hangingPunct="1">
              <a:spcBef>
                <a:spcPct val="0"/>
              </a:spcBef>
            </a:pPr>
            <a:r>
              <a:rPr lang="ja-JP" altLang="en-US"/>
              <a:t>運動機能の低下として、「体が思い通りに動かない」、普段意識して動かさなくとも動いている「心臓や肺が動かない」</a:t>
            </a:r>
            <a:endParaRPr lang="en-US" altLang="ja-JP"/>
          </a:p>
          <a:p>
            <a:pPr eaLnBrk="1" hangingPunct="1">
              <a:spcBef>
                <a:spcPct val="0"/>
              </a:spcBef>
            </a:pPr>
            <a:r>
              <a:rPr lang="ja-JP" altLang="en-US"/>
              <a:t>といった問題が生じてしまいます。</a:t>
            </a:r>
            <a:endParaRPr lang="en-US" altLang="ja-JP"/>
          </a:p>
          <a:p>
            <a:pPr eaLnBrk="1" hangingPunct="1">
              <a:spcBef>
                <a:spcPct val="0"/>
              </a:spcBef>
            </a:pPr>
            <a:endParaRPr lang="en-US" altLang="ja-JP"/>
          </a:p>
          <a:p>
            <a:pPr eaLnBrk="1" hangingPunct="1">
              <a:spcBef>
                <a:spcPct val="0"/>
              </a:spcBef>
            </a:pPr>
            <a:r>
              <a:rPr lang="ja-JP" altLang="en-US"/>
              <a:t>また、記憶の機能が低下してしまい、物事をただしくできない、すなわち幻覚や妄想といった症状が出てしまいます。</a:t>
            </a:r>
            <a:endParaRPr lang="en-US" altLang="ja-JP"/>
          </a:p>
          <a:p>
            <a:pPr eaLnBrk="1" hangingPunct="1">
              <a:spcBef>
                <a:spcPct val="0"/>
              </a:spcBef>
            </a:pPr>
            <a:endParaRPr lang="en-US" altLang="ja-JP"/>
          </a:p>
          <a:p>
            <a:pPr eaLnBrk="1" hangingPunct="1">
              <a:spcBef>
                <a:spcPct val="0"/>
              </a:spcBef>
            </a:pPr>
            <a:r>
              <a:rPr lang="ja-JP" altLang="en-US"/>
              <a:t>そして性格の変化。</a:t>
            </a:r>
            <a:endParaRPr lang="en-US" altLang="ja-JP"/>
          </a:p>
          <a:p>
            <a:pPr eaLnBrk="1" hangingPunct="1">
              <a:spcBef>
                <a:spcPct val="0"/>
              </a:spcBef>
            </a:pPr>
            <a:r>
              <a:rPr lang="ja-JP" altLang="en-US"/>
              <a:t>「サッカーのルールを守れない」「自己中心的になってしまう」など、人間性の部分にまで影響がでてしまうのです。</a:t>
            </a:r>
            <a:endParaRPr lang="en-US" altLang="ja-JP"/>
          </a:p>
          <a:p>
            <a:pPr eaLnBrk="1" hangingPunct="1">
              <a:spcBef>
                <a:spcPct val="0"/>
              </a:spcBef>
            </a:pPr>
            <a:r>
              <a:rPr lang="ja-JP" altLang="en-US"/>
              <a:t>先ほどの</a:t>
            </a:r>
            <a:r>
              <a:rPr lang="en-US" altLang="ja-JP"/>
              <a:t>DVD</a:t>
            </a:r>
            <a:r>
              <a:rPr lang="ja-JP" altLang="en-US"/>
              <a:t>でも、「バットで家中の窓を割った」というエピソードがありましたが、</a:t>
            </a:r>
            <a:endParaRPr lang="en-US" altLang="ja-JP"/>
          </a:p>
          <a:p>
            <a:pPr eaLnBrk="1" hangingPunct="1">
              <a:spcBef>
                <a:spcPct val="0"/>
              </a:spcBef>
            </a:pPr>
            <a:r>
              <a:rPr lang="ja-JP" altLang="en-US"/>
              <a:t>これもまたこうした脳の回路の変化が引き起こしたことなのです。</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DCF2F09F-CE6D-74AF-5527-BA953CB5934A}"/>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793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脳の回路に変化が生じてこのようなことになったとしても、</a:t>
            </a:r>
            <a:endParaRPr lang="en-US" altLang="ja-JP"/>
          </a:p>
          <a:p>
            <a:pPr eaLnBrk="1" hangingPunct="1">
              <a:spcBef>
                <a:spcPct val="0"/>
              </a:spcBef>
            </a:pPr>
            <a:r>
              <a:rPr lang="ja-JP" altLang="en-US"/>
              <a:t>脳は薬物をほしがってしまいます。</a:t>
            </a:r>
            <a:endParaRPr lang="en-US" altLang="ja-JP"/>
          </a:p>
          <a:p>
            <a:pPr eaLnBrk="1" hangingPunct="1">
              <a:spcBef>
                <a:spcPct val="0"/>
              </a:spcBef>
            </a:pPr>
            <a:endParaRPr lang="en-US" altLang="ja-JP"/>
          </a:p>
          <a:p>
            <a:pPr eaLnBrk="1" hangingPunct="1">
              <a:spcBef>
                <a:spcPct val="0"/>
              </a:spcBef>
            </a:pPr>
            <a:r>
              <a:rPr lang="ja-JP" altLang="en-US"/>
              <a:t>なぜならば、人間には「耐性」という仕組みがあるからです。</a:t>
            </a:r>
            <a:endParaRPr lang="en-US" altLang="ja-JP"/>
          </a:p>
          <a:p>
            <a:pPr eaLnBrk="1" hangingPunct="1">
              <a:spcBef>
                <a:spcPct val="0"/>
              </a:spcBef>
            </a:pPr>
            <a:endParaRPr lang="en-US" altLang="ja-JP"/>
          </a:p>
          <a:p>
            <a:pPr eaLnBrk="1" hangingPunct="1">
              <a:spcBef>
                <a:spcPct val="0"/>
              </a:spcBef>
            </a:pPr>
            <a:r>
              <a:rPr lang="ja-JP" altLang="en-US"/>
              <a:t>２回、３回と乱用を重ねていくと、脳が慣れてきて、いつの間にか同じ量では効かなくなり、使用量がどんどん増えていきます。</a:t>
            </a:r>
            <a:endParaRPr lang="en-US" altLang="ja-JP"/>
          </a:p>
          <a:p>
            <a:pPr eaLnBrk="1" hangingPunct="1">
              <a:spcBef>
                <a:spcPct val="0"/>
              </a:spcBef>
            </a:pPr>
            <a:r>
              <a:rPr lang="ja-JP" altLang="en-US"/>
              <a:t>たとえば、頭が痛いときに飲む頭痛薬、何度も何度も繰り返し飲んでいると、同じ薬の量では効かなくなってしまったというような体験に、</a:t>
            </a:r>
            <a:endParaRPr lang="en-US" altLang="ja-JP"/>
          </a:p>
          <a:p>
            <a:pPr eaLnBrk="1" hangingPunct="1">
              <a:spcBef>
                <a:spcPct val="0"/>
              </a:spcBef>
            </a:pPr>
            <a:r>
              <a:rPr lang="ja-JP" altLang="en-US"/>
              <a:t>身に覚えがある人もいるかもしれません。</a:t>
            </a:r>
            <a:endParaRPr lang="en-US" altLang="ja-JP"/>
          </a:p>
          <a:p>
            <a:pPr eaLnBrk="1" hangingPunct="1">
              <a:spcBef>
                <a:spcPct val="0"/>
              </a:spcBef>
            </a:pPr>
            <a:r>
              <a:rPr lang="ja-JP" altLang="en-US"/>
              <a:t>このように、「同じ量で効かなくなってくる現象」を「耐性がつく」といいます。</a:t>
            </a:r>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9C655031-6CF5-3CCD-A1B3-0E39A50B7ED5}"/>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6998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さらに、薬物を乱用し続けていると、脳の回路がどんどん変化してしまい、ほかの何よりも薬物を優先するようになってしまいます。</a:t>
            </a:r>
            <a:endParaRPr lang="en-US" altLang="ja-JP"/>
          </a:p>
          <a:p>
            <a:pPr eaLnBrk="1" hangingPunct="1">
              <a:spcBef>
                <a:spcPct val="0"/>
              </a:spcBef>
            </a:pPr>
            <a:r>
              <a:rPr lang="ja-JP" altLang="en-US"/>
              <a:t>そしてはじめは「いつでもやめられる」と思っていたのに、だんだんと「やめたくてもやめられない！」というように、</a:t>
            </a:r>
            <a:endParaRPr lang="en-US" altLang="ja-JP"/>
          </a:p>
          <a:p>
            <a:pPr eaLnBrk="1" hangingPunct="1">
              <a:spcBef>
                <a:spcPct val="0"/>
              </a:spcBef>
            </a:pPr>
            <a:r>
              <a:rPr lang="ja-JP" altLang="en-US"/>
              <a:t>自分の意思でコントロールができず、乱用を続けてしまうようになります。</a:t>
            </a:r>
            <a:endParaRPr lang="en-US" altLang="ja-JP"/>
          </a:p>
          <a:p>
            <a:pPr eaLnBrk="1" hangingPunct="1">
              <a:spcBef>
                <a:spcPct val="0"/>
              </a:spcBef>
            </a:pPr>
            <a:r>
              <a:rPr lang="ja-JP" altLang="en-US"/>
              <a:t>この様な状態を「薬物依存」といいます。</a:t>
            </a:r>
            <a:endParaRPr lang="en-US" altLang="ja-JP"/>
          </a:p>
          <a:p>
            <a:pPr eaLnBrk="1" hangingPunct="1">
              <a:spcBef>
                <a:spcPct val="0"/>
              </a:spcBef>
            </a:pPr>
            <a:endParaRPr lang="en-US" altLang="ja-JP"/>
          </a:p>
          <a:p>
            <a:pPr eaLnBrk="1" hangingPunct="1">
              <a:spcBef>
                <a:spcPct val="0"/>
              </a:spcBef>
            </a:pPr>
            <a:r>
              <a:rPr lang="ja-JP" altLang="en-US"/>
              <a:t>薬物依存症は、高血圧や糖尿病のような慢性疾患で、一生付き合っていかなければいけない病気です。</a:t>
            </a:r>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0E595B1F-F1AD-5D42-178F-6D6908C024B8}"/>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20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一度の乱用で脳の回路が変化してしまうと、薬物をやめたとしても元のようにはもどりません。</a:t>
            </a:r>
            <a:endParaRPr lang="en-US" altLang="ja-JP"/>
          </a:p>
          <a:p>
            <a:pPr eaLnBrk="1" hangingPunct="1">
              <a:spcBef>
                <a:spcPct val="0"/>
              </a:spcBef>
            </a:pPr>
            <a:endParaRPr lang="en-US" altLang="ja-JP"/>
          </a:p>
          <a:p>
            <a:pPr eaLnBrk="1" hangingPunct="1">
              <a:spcBef>
                <a:spcPct val="0"/>
              </a:spcBef>
            </a:pPr>
            <a:r>
              <a:rPr lang="ja-JP" altLang="ja-JP"/>
              <a:t>適正な治療などによって薬物をやめて</a:t>
            </a:r>
            <a:r>
              <a:rPr lang="ja-JP" altLang="en-US"/>
              <a:t>、</a:t>
            </a:r>
            <a:r>
              <a:rPr lang="ja-JP" altLang="ja-JP"/>
              <a:t>幻覚</a:t>
            </a:r>
            <a:r>
              <a:rPr lang="ja-JP" altLang="en-US"/>
              <a:t>な</a:t>
            </a:r>
            <a:r>
              <a:rPr lang="ja-JP" altLang="ja-JP"/>
              <a:t>どの精神</a:t>
            </a:r>
            <a:r>
              <a:rPr lang="ja-JP" altLang="en-US"/>
              <a:t>病症状</a:t>
            </a:r>
            <a:r>
              <a:rPr lang="ja-JP" altLang="ja-JP"/>
              <a:t>が収ま</a:t>
            </a:r>
            <a:r>
              <a:rPr lang="ja-JP" altLang="en-US"/>
              <a:t>り、普通の生活を送れていても、</a:t>
            </a:r>
            <a:endParaRPr lang="en-US" altLang="ja-JP"/>
          </a:p>
          <a:p>
            <a:pPr eaLnBrk="1" hangingPunct="1">
              <a:spcBef>
                <a:spcPct val="0"/>
              </a:spcBef>
            </a:pPr>
            <a:r>
              <a:rPr lang="ja-JP" altLang="ja-JP"/>
              <a:t>ストレスや飲酒</a:t>
            </a:r>
            <a:r>
              <a:rPr lang="ja-JP" altLang="en-US"/>
              <a:t>など</a:t>
            </a:r>
            <a:r>
              <a:rPr lang="ja-JP" altLang="ja-JP"/>
              <a:t>が引き金になり、また</a:t>
            </a:r>
            <a:r>
              <a:rPr lang="ja-JP" altLang="en-US"/>
              <a:t>薬物乱用していた頃と同じように幻覚などが起こることがあります。</a:t>
            </a:r>
            <a:endParaRPr lang="en-US" altLang="ja-JP"/>
          </a:p>
          <a:p>
            <a:pPr eaLnBrk="1" hangingPunct="1">
              <a:spcBef>
                <a:spcPct val="0"/>
              </a:spcBef>
            </a:pPr>
            <a:r>
              <a:rPr lang="ja-JP" altLang="en-US"/>
              <a:t>これをフラッシュバックといいます。</a:t>
            </a:r>
            <a:endParaRPr lang="en-US" altLang="ja-JP"/>
          </a:p>
          <a:p>
            <a:pPr eaLnBrk="1" hangingPunct="1">
              <a:spcBef>
                <a:spcPct val="0"/>
              </a:spcBef>
            </a:pPr>
            <a:endParaRPr lang="en-US" altLang="ja-JP"/>
          </a:p>
          <a:p>
            <a:pPr eaLnBrk="1" hangingPunct="1">
              <a:spcBef>
                <a:spcPct val="0"/>
              </a:spcBef>
            </a:pPr>
            <a:r>
              <a:rPr lang="ja-JP" altLang="en-US"/>
              <a:t>薬物依存症は、一生をかけて付き合っていかなければいけない慢性疾患なのです。</a:t>
            </a:r>
            <a:endParaRPr lang="ja-JP"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DDC8C089-D570-F1E7-CEC1-FECC01E1D7BB}"/>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408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もし、友達や先輩から、「嫌なこと忘れられるよ」「これを飲むとやせられるよ」「気分が良くなるよ」と言われて、</a:t>
            </a:r>
            <a:endParaRPr lang="en-US" altLang="ja-JP"/>
          </a:p>
          <a:p>
            <a:pPr eaLnBrk="1" hangingPunct="1">
              <a:spcBef>
                <a:spcPct val="0"/>
              </a:spcBef>
            </a:pPr>
            <a:r>
              <a:rPr lang="ja-JP" altLang="en-US"/>
              <a:t>薬を飲むことを勧められたら、あなたはどうしますか？</a:t>
            </a:r>
          </a:p>
          <a:p>
            <a:pPr eaLnBrk="1" hangingPunct="1">
              <a:spcBef>
                <a:spcPct val="0"/>
              </a:spcBef>
            </a:pPr>
            <a:endParaRPr lang="ja-JP" altLang="en-US"/>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3A4B3F2F-5C4F-9D2A-1B7B-570CD8125A5A}"/>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613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a:t>普段の健康な状態よりも、お手軽な方法で、自分をさらに良くするなどとうたったうまい話には注意する必要があります。</a:t>
            </a:r>
            <a:endParaRPr lang="en-US" altLang="ja-JP"/>
          </a:p>
          <a:p>
            <a:pPr eaLnBrk="1" hangingPunct="1">
              <a:spcBef>
                <a:spcPct val="0"/>
              </a:spcBef>
            </a:pPr>
            <a:endParaRPr lang="en-US" altLang="ja-JP"/>
          </a:p>
          <a:p>
            <a:pPr eaLnBrk="1" hangingPunct="1">
              <a:spcBef>
                <a:spcPct val="0"/>
              </a:spcBef>
            </a:pPr>
            <a:r>
              <a:rPr lang="ja-JP" altLang="en-US"/>
              <a:t>「嫌なことを忘れられる」「これを飲めばやせてキレイになれる」「気分がスカッとする」</a:t>
            </a:r>
            <a:endParaRPr lang="en-US" altLang="ja-JP"/>
          </a:p>
          <a:p>
            <a:pPr eaLnBrk="1" hangingPunct="1">
              <a:spcBef>
                <a:spcPct val="0"/>
              </a:spcBef>
            </a:pPr>
            <a:r>
              <a:rPr lang="ja-JP" altLang="en-US"/>
              <a:t>こんな誘いを耳にしたら、まずは「なんかあやしいな・・・」と気づくことが大切です。</a:t>
            </a:r>
            <a:endParaRPr lang="en-US" altLang="ja-JP"/>
          </a:p>
          <a:p>
            <a:pPr eaLnBrk="1" hangingPunct="1">
              <a:spcBef>
                <a:spcPct val="0"/>
              </a:spcBef>
            </a:pPr>
            <a:r>
              <a:rPr lang="ja-JP" altLang="en-US"/>
              <a:t>もしかしたら、人体に害のある危険な薬物を勧めようとしているのかもしれません。</a:t>
            </a:r>
            <a:endParaRPr lang="en-US" altLang="ja-JP"/>
          </a:p>
          <a:p>
            <a:pPr eaLnBrk="1" hangingPunct="1">
              <a:spcBef>
                <a:spcPct val="0"/>
              </a:spcBef>
            </a:pPr>
            <a:endParaRPr lang="en-US" altLang="ja-JP"/>
          </a:p>
          <a:p>
            <a:pPr eaLnBrk="1" hangingPunct="1">
              <a:spcBef>
                <a:spcPct val="0"/>
              </a:spcBef>
            </a:pPr>
            <a:r>
              <a:rPr lang="ja-JP" altLang="en-US"/>
              <a:t>皆さんは、すでにアルバイトをしていたり、卒業してから大学に行ったり、就職をしたりして、社会と接する機会もどんどん増えていくしょう。</a:t>
            </a:r>
            <a:endParaRPr lang="en-US" altLang="ja-JP"/>
          </a:p>
          <a:p>
            <a:pPr eaLnBrk="1" hangingPunct="1">
              <a:spcBef>
                <a:spcPct val="0"/>
              </a:spcBef>
            </a:pPr>
            <a:r>
              <a:rPr lang="ja-JP" altLang="en-US"/>
              <a:t>先輩や知り合いが、うまい話をもちかけてくることがあるかもしれません。</a:t>
            </a:r>
            <a:endParaRPr lang="en-US" altLang="ja-JP"/>
          </a:p>
          <a:p>
            <a:pPr eaLnBrk="1" hangingPunct="1">
              <a:spcBef>
                <a:spcPct val="0"/>
              </a:spcBef>
            </a:pPr>
            <a:endParaRPr lang="en-US" altLang="ja-JP"/>
          </a:p>
          <a:p>
            <a:pPr eaLnBrk="1" hangingPunct="1">
              <a:spcBef>
                <a:spcPct val="0"/>
              </a:spcBef>
            </a:pPr>
            <a:r>
              <a:rPr lang="ja-JP" altLang="en-US"/>
              <a:t>例えば、「ここに署名をすると、５年後には働かなくても大金持ちになれる」とか、「この団体に登録すれば、世界一幸せになれる」とか、</a:t>
            </a:r>
            <a:endParaRPr lang="en-US" altLang="ja-JP"/>
          </a:p>
          <a:p>
            <a:pPr eaLnBrk="1" hangingPunct="1">
              <a:spcBef>
                <a:spcPct val="0"/>
              </a:spcBef>
            </a:pPr>
            <a:r>
              <a:rPr lang="ja-JP" altLang="en-US"/>
              <a:t>「１週間に１時間働くだけで５００００円もらえる」などなど・・・</a:t>
            </a:r>
            <a:endParaRPr lang="en-US" altLang="ja-JP"/>
          </a:p>
          <a:p>
            <a:pPr eaLnBrk="1" hangingPunct="1">
              <a:spcBef>
                <a:spcPct val="0"/>
              </a:spcBef>
            </a:pPr>
            <a:r>
              <a:rPr lang="ja-JP" altLang="en-US"/>
              <a:t>信頼している人や楽しそうに生活している人に言われたら、そんな夢のような世界もあるのかな・・と思うこともあるかもしれません。</a:t>
            </a:r>
            <a:endParaRPr lang="en-US" altLang="ja-JP"/>
          </a:p>
          <a:p>
            <a:pPr eaLnBrk="1" hangingPunct="1">
              <a:spcBef>
                <a:spcPct val="0"/>
              </a:spcBef>
            </a:pPr>
            <a:endParaRPr lang="en-US" altLang="ja-JP"/>
          </a:p>
          <a:p>
            <a:pPr eaLnBrk="1" hangingPunct="1">
              <a:spcBef>
                <a:spcPct val="0"/>
              </a:spcBef>
            </a:pPr>
            <a:r>
              <a:rPr lang="ja-JP" altLang="en-US"/>
              <a:t>しかし、うまい話、おいしい話、それに見合う努力をせずに結果だけを得られるような話には、</a:t>
            </a:r>
            <a:endParaRPr lang="en-US" altLang="ja-JP"/>
          </a:p>
          <a:p>
            <a:pPr eaLnBrk="1" hangingPunct="1">
              <a:spcBef>
                <a:spcPct val="0"/>
              </a:spcBef>
            </a:pPr>
            <a:r>
              <a:rPr lang="ja-JP" altLang="en-US"/>
              <a:t>そんなにうまくいくのかな・・？どんな仕組みなのかな・・？と一度立ち止まって、自分で調べてみたり、別の人に話してみたりして、本当に危なくないのか確かめてみましょう。</a:t>
            </a:r>
            <a:endParaRPr lang="en-US" altLang="ja-JP"/>
          </a:p>
          <a:p>
            <a:pPr eaLnBrk="1" hangingPunct="1">
              <a:spcBef>
                <a:spcPct val="0"/>
              </a:spcBef>
            </a:pPr>
            <a:endParaRPr lang="en-US" altLang="ja-JP"/>
          </a:p>
          <a:p>
            <a:pPr eaLnBrk="1" hangingPunct="1">
              <a:spcBef>
                <a:spcPct val="0"/>
              </a:spcBef>
            </a:pPr>
            <a:r>
              <a:rPr lang="ja-JP" altLang="en-US"/>
              <a:t>社会に出ると、意外と自分の知らない世界がたくさんあることに気づきます。</a:t>
            </a:r>
            <a:endParaRPr lang="en-US" altLang="ja-JP"/>
          </a:p>
          <a:p>
            <a:pPr eaLnBrk="1" hangingPunct="1">
              <a:spcBef>
                <a:spcPct val="0"/>
              </a:spcBef>
            </a:pPr>
            <a:r>
              <a:rPr lang="ja-JP" altLang="en-US"/>
              <a:t>その時に持ち合わせている自分の知識だけでは、正しい判断ができないこともあるでしょう。</a:t>
            </a:r>
            <a:endParaRPr lang="en-US" altLang="ja-JP"/>
          </a:p>
          <a:p>
            <a:pPr eaLnBrk="1" hangingPunct="1">
              <a:spcBef>
                <a:spcPct val="0"/>
              </a:spcBef>
            </a:pPr>
            <a:r>
              <a:rPr lang="ja-JP" altLang="en-US"/>
              <a:t>しかし、漠然とでも、なんかおかしいな・・怪しいな・・と思えることは、悪い人に騙されずに生きていくために、とても大事なセンスなのです。</a:t>
            </a:r>
            <a:endParaRPr lang="en-US" altLang="ja-JP"/>
          </a:p>
        </p:txBody>
      </p:sp>
      <p:sp>
        <p:nvSpPr>
          <p:cNvPr id="2" name="日付プレースホルダー 1">
            <a:extLst>
              <a:ext uri="{FF2B5EF4-FFF2-40B4-BE49-F238E27FC236}">
                <a16:creationId xmlns:a16="http://schemas.microsoft.com/office/drawing/2014/main" id="{94618B71-152B-28F1-5CA1-DCF742651AE9}"/>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817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a:t>【</a:t>
            </a:r>
            <a:r>
              <a:rPr lang="ja-JP" altLang="en-US"/>
              <a:t>アドバンスト</a:t>
            </a:r>
            <a:r>
              <a:rPr lang="en-US" altLang="ja-JP"/>
              <a:t>】</a:t>
            </a:r>
          </a:p>
          <a:p>
            <a:pPr eaLnBrk="1" hangingPunct="1">
              <a:spcBef>
                <a:spcPct val="0"/>
              </a:spcBef>
            </a:pPr>
            <a:endParaRPr lang="en-US" altLang="ja-JP"/>
          </a:p>
          <a:p>
            <a:pPr eaLnBrk="1" hangingPunct="1">
              <a:spcBef>
                <a:spcPct val="0"/>
              </a:spcBef>
            </a:pPr>
            <a:r>
              <a:rPr lang="ja-JP" altLang="en-US"/>
              <a:t>もし、麻薬や覚醒剤、危険ドラッグなどの危険な薬物を勧められているとわかったら、</a:t>
            </a:r>
            <a:endParaRPr lang="en-US" altLang="ja-JP"/>
          </a:p>
          <a:p>
            <a:pPr eaLnBrk="1" hangingPunct="1">
              <a:spcBef>
                <a:spcPct val="0"/>
              </a:spcBef>
            </a:pPr>
            <a:r>
              <a:rPr lang="ja-JP" altLang="en-US"/>
              <a:t>言葉で断れる場合は、ハッキリ、キッパリ、断ることが大事です。</a:t>
            </a:r>
            <a:endParaRPr lang="en-US" altLang="ja-JP"/>
          </a:p>
          <a:p>
            <a:pPr eaLnBrk="1" hangingPunct="1">
              <a:spcBef>
                <a:spcPct val="0"/>
              </a:spcBef>
            </a:pPr>
            <a:r>
              <a:rPr lang="ja-JP" altLang="en-US"/>
              <a:t>そして、できるだけ早くその場から離れることです。</a:t>
            </a:r>
            <a:endParaRPr lang="en-US" altLang="ja-JP"/>
          </a:p>
          <a:p>
            <a:pPr eaLnBrk="1" hangingPunct="1">
              <a:spcBef>
                <a:spcPct val="0"/>
              </a:spcBef>
            </a:pPr>
            <a:r>
              <a:rPr lang="ja-JP" altLang="en-US"/>
              <a:t>あいまいに答えたり、その場に長くいたりすると、時間がたつほど、断りにくくなってしまいます。</a:t>
            </a:r>
            <a:endParaRPr lang="en-US" altLang="ja-JP"/>
          </a:p>
          <a:p>
            <a:pPr eaLnBrk="1" hangingPunct="1">
              <a:spcBef>
                <a:spcPct val="0"/>
              </a:spcBef>
            </a:pPr>
            <a:endParaRPr lang="en-US" altLang="ja-JP"/>
          </a:p>
          <a:p>
            <a:pPr eaLnBrk="1" hangingPunct="1">
              <a:spcBef>
                <a:spcPct val="0"/>
              </a:spcBef>
            </a:pPr>
            <a:r>
              <a:rPr lang="ja-JP" altLang="en-US"/>
              <a:t>言葉で断ることが難しい状況の場合は、とにかく速やかにその場から離れましょう。</a:t>
            </a:r>
            <a:endParaRPr lang="en-US" altLang="ja-JP"/>
          </a:p>
          <a:p>
            <a:pPr eaLnBrk="1" hangingPunct="1">
              <a:spcBef>
                <a:spcPct val="0"/>
              </a:spcBef>
            </a:pPr>
            <a:endParaRPr lang="en-US" altLang="ja-JP"/>
          </a:p>
          <a:p>
            <a:pPr eaLnBrk="1" hangingPunct="1">
              <a:spcBef>
                <a:spcPct val="0"/>
              </a:spcBef>
            </a:pPr>
            <a:r>
              <a:rPr lang="ja-JP" altLang="en-US"/>
              <a:t>一度の乱用で脳が変化し、依存症という一生治らない病気になる可能性が生まれてしまいます。</a:t>
            </a:r>
            <a:endParaRPr lang="en-US" altLang="ja-JP"/>
          </a:p>
          <a:p>
            <a:pPr eaLnBrk="1" hangingPunct="1">
              <a:spcBef>
                <a:spcPct val="0"/>
              </a:spcBef>
            </a:pPr>
            <a:r>
              <a:rPr lang="ja-JP" altLang="en-US"/>
              <a:t>一度変化した脳は元には戻りませんから、いつ依存症になるかもわからないのです。</a:t>
            </a:r>
            <a:endParaRPr lang="en-US" altLang="ja-JP"/>
          </a:p>
          <a:p>
            <a:pPr eaLnBrk="1" hangingPunct="1">
              <a:spcBef>
                <a:spcPct val="0"/>
              </a:spcBef>
            </a:pPr>
            <a:r>
              <a:rPr lang="ja-JP" altLang="en-US"/>
              <a:t>とにかく、１回目を使わないこと。自分の身を守ることが第一です。</a:t>
            </a:r>
            <a:endParaRPr lang="en-US" altLang="ja-JP"/>
          </a:p>
          <a:p>
            <a:pPr eaLnBrk="1" hangingPunct="1">
              <a:spcBef>
                <a:spcPct val="0"/>
              </a:spcBef>
            </a:pPr>
            <a:endParaRPr lang="en-US" altLang="ja-JP"/>
          </a:p>
          <a:p>
            <a:pPr eaLnBrk="1" hangingPunct="1">
              <a:spcBef>
                <a:spcPct val="0"/>
              </a:spcBef>
            </a:pPr>
            <a:endParaRPr lang="en-US" altLang="ja-JP"/>
          </a:p>
          <a:p>
            <a:pPr eaLnBrk="1" hangingPunct="1">
              <a:spcBef>
                <a:spcPct val="0"/>
              </a:spcBef>
            </a:pPr>
            <a:r>
              <a:rPr lang="en-US" altLang="ja-JP"/>
              <a:t>【</a:t>
            </a:r>
            <a:r>
              <a:rPr lang="ja-JP" altLang="en-US"/>
              <a:t>ベース</a:t>
            </a:r>
            <a:r>
              <a:rPr lang="en-US" altLang="ja-JP"/>
              <a:t>】</a:t>
            </a:r>
          </a:p>
          <a:p>
            <a:pPr eaLnBrk="1" hangingPunct="1">
              <a:spcBef>
                <a:spcPct val="0"/>
              </a:spcBef>
            </a:pPr>
            <a:r>
              <a:rPr lang="ja-JP" altLang="en-US"/>
              <a:t>もし、麻薬や覚醒剤、危険ドラッグなどの危険な薬物を勧められているとわかったら、</a:t>
            </a:r>
            <a:endParaRPr lang="en-US" altLang="ja-JP"/>
          </a:p>
          <a:p>
            <a:pPr eaLnBrk="1" hangingPunct="1">
              <a:spcBef>
                <a:spcPct val="0"/>
              </a:spcBef>
            </a:pPr>
            <a:r>
              <a:rPr lang="ja-JP" altLang="en-US"/>
              <a:t>言葉で断れる場合は、ハッキリ、キッパリ、断ることが大事です。</a:t>
            </a:r>
            <a:endParaRPr lang="en-US" altLang="ja-JP"/>
          </a:p>
          <a:p>
            <a:pPr eaLnBrk="1" hangingPunct="1">
              <a:spcBef>
                <a:spcPct val="0"/>
              </a:spcBef>
            </a:pPr>
            <a:r>
              <a:rPr lang="ja-JP" altLang="en-US"/>
              <a:t>そして、できるだけ早くその場から離れることです。</a:t>
            </a:r>
            <a:endParaRPr lang="en-US" altLang="ja-JP"/>
          </a:p>
          <a:p>
            <a:pPr eaLnBrk="1" hangingPunct="1">
              <a:spcBef>
                <a:spcPct val="0"/>
              </a:spcBef>
            </a:pPr>
            <a:r>
              <a:rPr lang="ja-JP" altLang="en-US"/>
              <a:t>あいまいに答えたり、その場に長くいたりすると、時間がたつほど、断りにくくなってしまいます。</a:t>
            </a:r>
            <a:endParaRPr lang="en-US" altLang="ja-JP"/>
          </a:p>
          <a:p>
            <a:pPr eaLnBrk="1" hangingPunct="1">
              <a:spcBef>
                <a:spcPct val="0"/>
              </a:spcBef>
            </a:pPr>
            <a:endParaRPr lang="en-US" altLang="ja-JP"/>
          </a:p>
          <a:p>
            <a:pPr eaLnBrk="1" hangingPunct="1">
              <a:spcBef>
                <a:spcPct val="0"/>
              </a:spcBef>
            </a:pPr>
            <a:r>
              <a:rPr lang="ja-JP" altLang="en-US"/>
              <a:t>相手は、あなたを誘っても、秘密が守られると思っているから、誘ってくるのです。</a:t>
            </a:r>
            <a:endParaRPr lang="en-US" altLang="ja-JP"/>
          </a:p>
          <a:p>
            <a:pPr eaLnBrk="1" hangingPunct="1">
              <a:spcBef>
                <a:spcPct val="0"/>
              </a:spcBef>
            </a:pPr>
            <a:r>
              <a:rPr lang="ja-JP" altLang="en-US"/>
              <a:t>先生や親の話題を出したり、あなたが他に信頼している人がいることを示したりすることで、相手は誘いづらくなることがあります。</a:t>
            </a:r>
            <a:endParaRPr lang="en-US" altLang="ja-JP"/>
          </a:p>
          <a:p>
            <a:pPr eaLnBrk="1" hangingPunct="1">
              <a:spcBef>
                <a:spcPct val="0"/>
              </a:spcBef>
            </a:pPr>
            <a:endParaRPr lang="en-US" altLang="ja-JP"/>
          </a:p>
          <a:p>
            <a:pPr eaLnBrk="1" hangingPunct="1">
              <a:spcBef>
                <a:spcPct val="0"/>
              </a:spcBef>
            </a:pPr>
            <a:r>
              <a:rPr lang="ja-JP" altLang="en-US"/>
              <a:t>言葉で断ることが難しい状況の場合は、とにかく速やかにその場から離れましょう。</a:t>
            </a:r>
            <a:endParaRPr lang="en-US" altLang="ja-JP"/>
          </a:p>
          <a:p>
            <a:pPr eaLnBrk="1" hangingPunct="1">
              <a:spcBef>
                <a:spcPct val="0"/>
              </a:spcBef>
            </a:pPr>
            <a:endParaRPr lang="en-US" altLang="ja-JP"/>
          </a:p>
          <a:p>
            <a:pPr eaLnBrk="1" hangingPunct="1">
              <a:spcBef>
                <a:spcPct val="0"/>
              </a:spcBef>
            </a:pPr>
            <a:r>
              <a:rPr lang="ja-JP" altLang="en-US"/>
              <a:t>本当に困ったときは、思い切って、話が通じないフリをしたり、あえて挙動不審な行動をするのも有効です。</a:t>
            </a:r>
            <a:endParaRPr lang="en-US" altLang="ja-JP"/>
          </a:p>
          <a:p>
            <a:pPr eaLnBrk="1" hangingPunct="1">
              <a:spcBef>
                <a:spcPct val="0"/>
              </a:spcBef>
            </a:pPr>
            <a:r>
              <a:rPr lang="ja-JP" altLang="en-US"/>
              <a:t>とにかく、自分の身を守ることを第一に考えて行動してください。</a:t>
            </a:r>
            <a:endParaRPr lang="en-US" altLang="ja-JP"/>
          </a:p>
          <a:p>
            <a:pPr eaLnBrk="1" hangingPunct="1">
              <a:spcBef>
                <a:spcPct val="0"/>
              </a:spcBef>
            </a:pPr>
            <a:endParaRPr lang="en-US" altLang="ja-JP"/>
          </a:p>
          <a:p>
            <a:pPr eaLnBrk="1" hangingPunct="1">
              <a:spcBef>
                <a:spcPct val="0"/>
              </a:spcBef>
            </a:pPr>
            <a:endParaRPr lang="en-US" altLang="ja-JP"/>
          </a:p>
          <a:p>
            <a:pPr eaLnBrk="1" hangingPunct="1">
              <a:spcBef>
                <a:spcPct val="0"/>
              </a:spcBef>
            </a:pPr>
            <a:r>
              <a:rPr lang="en-US" altLang="ja-JP"/>
              <a:t>【</a:t>
            </a:r>
            <a:r>
              <a:rPr lang="ja-JP" altLang="en-US"/>
              <a:t>ハイリスク</a:t>
            </a:r>
            <a:r>
              <a:rPr lang="en-US" altLang="ja-JP"/>
              <a:t>】</a:t>
            </a:r>
          </a:p>
          <a:p>
            <a:pPr eaLnBrk="1" hangingPunct="1">
              <a:spcBef>
                <a:spcPct val="0"/>
              </a:spcBef>
            </a:pPr>
            <a:r>
              <a:rPr lang="ja-JP" altLang="en-US"/>
              <a:t>もし、麻薬や覚醒剤、危険ドラッグなどの危険な薬物を勧められているとわかったら、</a:t>
            </a:r>
            <a:endParaRPr lang="en-US" altLang="ja-JP"/>
          </a:p>
          <a:p>
            <a:pPr eaLnBrk="1" hangingPunct="1">
              <a:spcBef>
                <a:spcPct val="0"/>
              </a:spcBef>
            </a:pPr>
            <a:r>
              <a:rPr lang="ja-JP" altLang="en-US"/>
              <a:t>言葉で断れる場合は、ハッキリ、キッパリ、断ることが大事です。</a:t>
            </a:r>
            <a:endParaRPr lang="en-US" altLang="ja-JP"/>
          </a:p>
          <a:p>
            <a:pPr eaLnBrk="1" hangingPunct="1">
              <a:spcBef>
                <a:spcPct val="0"/>
              </a:spcBef>
            </a:pPr>
            <a:r>
              <a:rPr lang="ja-JP" altLang="en-US"/>
              <a:t>そして、できるだけ早くその場から離れることです。</a:t>
            </a:r>
            <a:endParaRPr lang="en-US" altLang="ja-JP"/>
          </a:p>
          <a:p>
            <a:pPr eaLnBrk="1" hangingPunct="1">
              <a:spcBef>
                <a:spcPct val="0"/>
              </a:spcBef>
            </a:pPr>
            <a:r>
              <a:rPr lang="ja-JP" altLang="en-US"/>
              <a:t>あいまいに答えたり、その場に長くいたりすると、時間がたつほど、断りにくくなってしまいます。</a:t>
            </a:r>
            <a:endParaRPr lang="en-US" altLang="ja-JP"/>
          </a:p>
          <a:p>
            <a:pPr eaLnBrk="1" hangingPunct="1">
              <a:spcBef>
                <a:spcPct val="0"/>
              </a:spcBef>
            </a:pPr>
            <a:r>
              <a:rPr lang="ja-JP" altLang="en-US"/>
              <a:t>言葉で断ることが難しい状況の場合は、とにかく速やかにその場から離れましょう。</a:t>
            </a:r>
            <a:endParaRPr lang="en-US" altLang="ja-JP"/>
          </a:p>
          <a:p>
            <a:pPr eaLnBrk="1" hangingPunct="1">
              <a:spcBef>
                <a:spcPct val="0"/>
              </a:spcBef>
            </a:pPr>
            <a:endParaRPr lang="en-US" altLang="ja-JP"/>
          </a:p>
          <a:p>
            <a:pPr eaLnBrk="1" hangingPunct="1">
              <a:spcBef>
                <a:spcPct val="0"/>
              </a:spcBef>
            </a:pPr>
            <a:r>
              <a:rPr lang="ja-JP" altLang="en-US"/>
              <a:t>自分自身の好奇心として、「薬物乱用に興味がある」「どんな感じなのか一回使ってみたい」と思っている人もいるかもしれません。</a:t>
            </a:r>
            <a:endParaRPr lang="en-US" altLang="ja-JP"/>
          </a:p>
          <a:p>
            <a:pPr eaLnBrk="1" hangingPunct="1">
              <a:spcBef>
                <a:spcPct val="0"/>
              </a:spcBef>
            </a:pPr>
            <a:r>
              <a:rPr lang="ja-JP" altLang="en-US"/>
              <a:t>誘ってきた先輩や友達、知り合いは、薬物乱用をしながら、普通に生活しているように見えるかもしれません。</a:t>
            </a:r>
            <a:endParaRPr lang="en-US" altLang="ja-JP"/>
          </a:p>
          <a:p>
            <a:pPr eaLnBrk="1" hangingPunct="1">
              <a:spcBef>
                <a:spcPct val="0"/>
              </a:spcBef>
            </a:pPr>
            <a:r>
              <a:rPr lang="ja-JP" altLang="en-US"/>
              <a:t>しかし、薬物が身体に及ぼす影響には個人差があります。</a:t>
            </a:r>
            <a:endParaRPr lang="en-US" altLang="ja-JP"/>
          </a:p>
          <a:p>
            <a:pPr eaLnBrk="1" hangingPunct="1">
              <a:spcBef>
                <a:spcPct val="0"/>
              </a:spcBef>
            </a:pPr>
            <a:r>
              <a:rPr lang="ja-JP" altLang="en-US"/>
              <a:t>ある人は平気でも、ある人は死に至ることもあるのです。</a:t>
            </a:r>
            <a:endParaRPr lang="en-US" altLang="ja-JP"/>
          </a:p>
          <a:p>
            <a:pPr eaLnBrk="1" hangingPunct="1">
              <a:spcBef>
                <a:spcPct val="0"/>
              </a:spcBef>
            </a:pPr>
            <a:endParaRPr lang="en-US" altLang="ja-JP"/>
          </a:p>
          <a:p>
            <a:pPr eaLnBrk="1" hangingPunct="1">
              <a:spcBef>
                <a:spcPct val="0"/>
              </a:spcBef>
            </a:pPr>
            <a:r>
              <a:rPr lang="ja-JP" altLang="en-US"/>
              <a:t>また、特に危険ドラッグは、同じパッケージでも売人の都合で中身が変わっていることもあります。</a:t>
            </a:r>
            <a:endParaRPr lang="en-US" altLang="ja-JP"/>
          </a:p>
          <a:p>
            <a:pPr eaLnBrk="1" hangingPunct="1">
              <a:spcBef>
                <a:spcPct val="0"/>
              </a:spcBef>
            </a:pPr>
            <a:r>
              <a:rPr lang="ja-JP" altLang="en-US"/>
              <a:t>影響が少ない薬物を買っているつもりだったのが、ある時、影響の強い薬物に中身が変わっていることがあるのです。</a:t>
            </a:r>
            <a:endParaRPr lang="en-US" altLang="ja-JP"/>
          </a:p>
          <a:p>
            <a:pPr eaLnBrk="1" hangingPunct="1">
              <a:spcBef>
                <a:spcPct val="0"/>
              </a:spcBef>
            </a:pPr>
            <a:endParaRPr lang="en-US" altLang="ja-JP"/>
          </a:p>
          <a:p>
            <a:pPr eaLnBrk="1" hangingPunct="1">
              <a:spcBef>
                <a:spcPct val="0"/>
              </a:spcBef>
            </a:pPr>
            <a:r>
              <a:rPr lang="ja-JP" altLang="en-US"/>
              <a:t>規制されているかどうかは関係ありません。人が死んでいても平気で売っています。</a:t>
            </a:r>
            <a:endParaRPr lang="en-US" altLang="ja-JP"/>
          </a:p>
          <a:p>
            <a:pPr eaLnBrk="1" hangingPunct="1">
              <a:spcBef>
                <a:spcPct val="0"/>
              </a:spcBef>
            </a:pPr>
            <a:endParaRPr lang="en-US" altLang="ja-JP"/>
          </a:p>
          <a:p>
            <a:pPr eaLnBrk="1" hangingPunct="1">
              <a:spcBef>
                <a:spcPct val="0"/>
              </a:spcBef>
            </a:pPr>
            <a:r>
              <a:rPr lang="ja-JP" altLang="en-US"/>
              <a:t>一度の乱用で脳が変化して、薬物を欲しがる脳になってしまいます。</a:t>
            </a:r>
            <a:endParaRPr lang="en-US" altLang="ja-JP"/>
          </a:p>
          <a:p>
            <a:pPr eaLnBrk="1" hangingPunct="1">
              <a:spcBef>
                <a:spcPct val="0"/>
              </a:spcBef>
            </a:pPr>
            <a:r>
              <a:rPr lang="ja-JP" altLang="en-US"/>
              <a:t>徐々に、自分の意思でコントロールできなくなり、薬物なしでは生きていけなくなってしまいます。</a:t>
            </a:r>
            <a:endParaRPr lang="en-US" altLang="ja-JP"/>
          </a:p>
          <a:p>
            <a:pPr eaLnBrk="1" hangingPunct="1">
              <a:spcBef>
                <a:spcPct val="0"/>
              </a:spcBef>
            </a:pPr>
            <a:r>
              <a:rPr lang="ja-JP" altLang="en-US"/>
              <a:t>それでも「自分は大丈夫。やめようと思えばいつでもやめられる。」と信じてしまいます。</a:t>
            </a:r>
            <a:endParaRPr lang="en-US" altLang="ja-JP"/>
          </a:p>
          <a:p>
            <a:pPr eaLnBrk="1" hangingPunct="1">
              <a:spcBef>
                <a:spcPct val="0"/>
              </a:spcBef>
            </a:pPr>
            <a:r>
              <a:rPr lang="ja-JP" altLang="en-US"/>
              <a:t>これも依存症の症状の一つです。</a:t>
            </a:r>
            <a:endParaRPr lang="en-US" altLang="ja-JP"/>
          </a:p>
          <a:p>
            <a:pPr eaLnBrk="1" hangingPunct="1">
              <a:spcBef>
                <a:spcPct val="0"/>
              </a:spcBef>
            </a:pPr>
            <a:r>
              <a:rPr lang="ja-JP" altLang="en-US"/>
              <a:t>一人ひとりの身体が違うように、薬物の影響も個人差があり、どれくらいで依存症になるかも人それぞれなのです。</a:t>
            </a:r>
            <a:endParaRPr lang="en-US" altLang="ja-JP"/>
          </a:p>
          <a:p>
            <a:pPr eaLnBrk="1" hangingPunct="1">
              <a:spcBef>
                <a:spcPct val="0"/>
              </a:spcBef>
            </a:pPr>
            <a:endParaRPr lang="en-US" altLang="ja-JP"/>
          </a:p>
          <a:p>
            <a:pPr eaLnBrk="1" hangingPunct="1">
              <a:spcBef>
                <a:spcPct val="0"/>
              </a:spcBef>
            </a:pPr>
            <a:r>
              <a:rPr lang="ja-JP" altLang="en-US"/>
              <a:t>危険な薬物に手を出すことが、どれだけリスクの高いことかわかりますか？</a:t>
            </a:r>
            <a:endParaRPr lang="en-US" altLang="ja-JP"/>
          </a:p>
          <a:p>
            <a:pPr eaLnBrk="1" hangingPunct="1">
              <a:spcBef>
                <a:spcPct val="0"/>
              </a:spcBef>
            </a:pPr>
            <a:endParaRPr lang="ja-JP" altLang="en-US"/>
          </a:p>
        </p:txBody>
      </p:sp>
      <p:sp>
        <p:nvSpPr>
          <p:cNvPr id="2" name="日付プレースホルダー 1">
            <a:extLst>
              <a:ext uri="{FF2B5EF4-FFF2-40B4-BE49-F238E27FC236}">
                <a16:creationId xmlns:a16="http://schemas.microsoft.com/office/drawing/2014/main" id="{68CFCF35-44D4-6B8C-B877-A6CBA9C8423E}"/>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a:extLst>
              <a:ext uri="{FF2B5EF4-FFF2-40B4-BE49-F238E27FC236}">
                <a16:creationId xmlns:a16="http://schemas.microsoft.com/office/drawing/2014/main" id="{9F62A1CC-CBA4-4653-9F23-CE8877B78103}"/>
              </a:ext>
            </a:extLst>
          </p:cNvPr>
          <p:cNvSpPr>
            <a:spLocks noGrp="1" noRot="1" noChangeAspect="1" noChangeArrowheads="1" noTextEdit="1"/>
          </p:cNvSpPr>
          <p:nvPr>
            <p:ph type="sldImg"/>
          </p:nvPr>
        </p:nvSpPr>
        <p:spPr>
          <a:xfrm>
            <a:off x="3597275" y="782638"/>
            <a:ext cx="2819400" cy="2114550"/>
          </a:xfrm>
          <a:ln/>
        </p:spPr>
      </p:sp>
      <p:sp>
        <p:nvSpPr>
          <p:cNvPr id="115716" name="Rectangle 3">
            <a:extLst>
              <a:ext uri="{FF2B5EF4-FFF2-40B4-BE49-F238E27FC236}">
                <a16:creationId xmlns:a16="http://schemas.microsoft.com/office/drawing/2014/main" id="{306FFED5-A455-43F4-9281-87BCC83EBCC0}"/>
              </a:ext>
            </a:extLst>
          </p:cNvPr>
          <p:cNvSpPr>
            <a:spLocks noGrp="1" noChangeArrowheads="1"/>
          </p:cNvSpPr>
          <p:nvPr>
            <p:ph type="body" idx="1"/>
          </p:nvPr>
        </p:nvSpPr>
        <p:spPr>
          <a:xfrm>
            <a:off x="936449" y="3094280"/>
            <a:ext cx="7463775" cy="29311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みんなは、最初に薬物乱用に誘われた時にすべきこと、それはどんな人でも、どんな甘い言葉でも「きっぱり断ろう」ということです</a:t>
            </a:r>
          </a:p>
          <a:p>
            <a:pPr eaLnBrk="1" hangingPunct="1"/>
            <a:r>
              <a:rPr lang="ja-JP" altLang="en-US"/>
              <a:t>そもそも、そういった薬物が出回る場所に行かない、見ない、さわらない、そして聞かないこと。</a:t>
            </a:r>
          </a:p>
          <a:p>
            <a:pPr eaLnBrk="1" hangingPunct="1"/>
            <a:r>
              <a:rPr lang="ja-JP" altLang="en-US" b="1"/>
              <a:t>「そんなものはやらないんや」といって、その場を立ち去ることが大事です。</a:t>
            </a:r>
            <a:r>
              <a:rPr lang="ja-JP" altLang="en-US"/>
              <a:t>これが薬物を誘うのをあきらめてしまう一番確実な断り方なのです。自分に薬物を誘うのは友達なんかではないからです。 </a:t>
            </a:r>
          </a:p>
        </p:txBody>
      </p:sp>
      <p:sp>
        <p:nvSpPr>
          <p:cNvPr id="2" name="日付プレースホルダー 1">
            <a:extLst>
              <a:ext uri="{FF2B5EF4-FFF2-40B4-BE49-F238E27FC236}">
                <a16:creationId xmlns:a16="http://schemas.microsoft.com/office/drawing/2014/main" id="{6F2273E4-9223-1E8A-E980-3A9B42E575F0}"/>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txBox="1">
            <a:spLocks noGrp="1" noChangeArrowheads="1"/>
          </p:cNvSpPr>
          <p:nvPr/>
        </p:nvSpPr>
        <p:spPr bwMode="auto">
          <a:xfrm>
            <a:off x="5630284" y="6465808"/>
            <a:ext cx="4306737" cy="340305"/>
          </a:xfrm>
          <a:prstGeom prst="rect">
            <a:avLst/>
          </a:prstGeom>
          <a:noFill/>
          <a:ln w="9525">
            <a:noFill/>
            <a:miter lim="800000"/>
            <a:headEnd/>
            <a:tailEnd/>
          </a:ln>
        </p:spPr>
        <p:txBody>
          <a:bodyPr lIns="91106" tIns="45553" rIns="91106" bIns="45553" anchor="b"/>
          <a:lstStyle/>
          <a:p>
            <a:pPr algn="r" defTabSz="911225"/>
            <a:fld id="{A8468FDF-D963-4EDC-B0F5-286C68615840}" type="slidenum">
              <a:rPr lang="ja-JP" altLang="en-US" sz="1200"/>
              <a:pPr algn="r" defTabSz="911225"/>
              <a:t>10</a:t>
            </a:fld>
            <a:endParaRPr lang="en-US" altLang="ja-JP" sz="1200"/>
          </a:p>
        </p:txBody>
      </p:sp>
      <p:sp>
        <p:nvSpPr>
          <p:cNvPr id="11266" name="Rectangle 2"/>
          <p:cNvSpPr>
            <a:spLocks noGrp="1" noRot="1" noChangeAspect="1" noChangeArrowheads="1" noTextEdit="1"/>
          </p:cNvSpPr>
          <p:nvPr>
            <p:ph type="sldImg"/>
          </p:nvPr>
        </p:nvSpPr>
        <p:spPr bwMode="auto">
          <a:xfrm>
            <a:off x="3267075" y="509588"/>
            <a:ext cx="3405188" cy="2552700"/>
          </a:xfrm>
          <a:noFill/>
          <a:ln>
            <a:solidFill>
              <a:srgbClr val="000000"/>
            </a:solidFill>
            <a:miter lim="800000"/>
            <a:headEnd/>
            <a:tailEnd/>
          </a:ln>
        </p:spPr>
      </p:sp>
      <p:sp>
        <p:nvSpPr>
          <p:cNvPr id="11267" name="Rectangle 3"/>
          <p:cNvSpPr>
            <a:spLocks noGrp="1" noChangeArrowheads="1"/>
          </p:cNvSpPr>
          <p:nvPr>
            <p:ph type="body" idx="1"/>
          </p:nvPr>
        </p:nvSpPr>
        <p:spPr bwMode="auto">
          <a:xfrm>
            <a:off x="994399" y="3233447"/>
            <a:ext cx="7950543" cy="3062751"/>
          </a:xfrm>
          <a:noFill/>
        </p:spPr>
        <p:txBody>
          <a:bodyPr wrap="square" lIns="91106" tIns="45553" rIns="91106" bIns="45553" numCol="1" anchor="t" anchorCtr="0" compatLnSpc="1">
            <a:prstTxWarp prst="textNoShape">
              <a:avLst/>
            </a:prstTxWarp>
          </a:bodyPr>
          <a:lstStyle/>
          <a:p>
            <a:pPr eaLnBrk="1" hangingPunct="1"/>
            <a:r>
              <a:rPr lang="en-US" altLang="ja-JP" b="1"/>
              <a:t>【</a:t>
            </a:r>
            <a:r>
              <a:rPr lang="ja-JP" altLang="en-US"/>
              <a:t>学習のねらい：</a:t>
            </a:r>
            <a:r>
              <a:rPr lang="en-US" altLang="ja-JP" b="1"/>
              <a:t>】</a:t>
            </a:r>
          </a:p>
          <a:p>
            <a:pPr eaLnBrk="1" hangingPunct="1"/>
            <a:r>
              <a:rPr lang="ja-JP" altLang="en-US"/>
              <a:t>薬と自然治癒力の関係について説明している。</a:t>
            </a:r>
          </a:p>
          <a:p>
            <a:pPr eaLnBrk="1" hangingPunct="1"/>
            <a:endParaRPr lang="ja-JP" altLang="en-US"/>
          </a:p>
          <a:p>
            <a:pPr eaLnBrk="1" hangingPunct="1"/>
            <a:r>
              <a:rPr lang="ja-JP" altLang="en-US"/>
              <a:t>人間には自然治癒力があることを理解した上で、病気やけがなどの時に、健康を回復するための補助や病気の進行をおさえる働きをするのが薬であることが理解できるようにする。</a:t>
            </a:r>
          </a:p>
          <a:p>
            <a:pPr eaLnBrk="1" hangingPunct="1"/>
            <a:endParaRPr lang="ja-JP" altLang="en-US"/>
          </a:p>
          <a:p>
            <a:pPr eaLnBrk="1" hangingPunct="1"/>
            <a:r>
              <a:rPr lang="ja-JP" altLang="en-US"/>
              <a:t>ここでは、けがや病気の経験から自然治癒力によってなおった経験、つまり薬なしでなおった経験を引き出し、自然治癒力の概念を認識させる。</a:t>
            </a:r>
          </a:p>
        </p:txBody>
      </p:sp>
      <p:sp>
        <p:nvSpPr>
          <p:cNvPr id="2" name="日付プレースホルダー 1">
            <a:extLst>
              <a:ext uri="{FF2B5EF4-FFF2-40B4-BE49-F238E27FC236}">
                <a16:creationId xmlns:a16="http://schemas.microsoft.com/office/drawing/2014/main" id="{39846803-D1D9-0BD8-B240-CBEEBFAF2797}"/>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txBox="1">
            <a:spLocks noGrp="1" noChangeArrowheads="1"/>
          </p:cNvSpPr>
          <p:nvPr/>
        </p:nvSpPr>
        <p:spPr bwMode="auto">
          <a:xfrm>
            <a:off x="5630284" y="6465808"/>
            <a:ext cx="4306737" cy="340305"/>
          </a:xfrm>
          <a:prstGeom prst="rect">
            <a:avLst/>
          </a:prstGeom>
          <a:noFill/>
          <a:ln w="9525">
            <a:noFill/>
            <a:miter lim="800000"/>
            <a:headEnd/>
            <a:tailEnd/>
          </a:ln>
        </p:spPr>
        <p:txBody>
          <a:bodyPr lIns="91106" tIns="45553" rIns="91106" bIns="45553" anchor="b"/>
          <a:lstStyle/>
          <a:p>
            <a:pPr algn="r" defTabSz="911225"/>
            <a:fld id="{AFA8DF3A-A6CA-4A59-A9B3-C9D1750D12E5}" type="slidenum">
              <a:rPr lang="ja-JP" altLang="en-US" sz="1200"/>
              <a:pPr algn="r" defTabSz="911225"/>
              <a:t>11</a:t>
            </a:fld>
            <a:endParaRPr lang="en-US" altLang="ja-JP" sz="1200"/>
          </a:p>
        </p:txBody>
      </p:sp>
      <p:sp>
        <p:nvSpPr>
          <p:cNvPr id="13314"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13315" name="Rectangle 3"/>
          <p:cNvSpPr>
            <a:spLocks noGrp="1" noChangeArrowheads="1"/>
          </p:cNvSpPr>
          <p:nvPr>
            <p:ph type="body" idx="1"/>
          </p:nvPr>
        </p:nvSpPr>
        <p:spPr bwMode="auto">
          <a:xfrm>
            <a:off x="994399" y="3233447"/>
            <a:ext cx="7950543" cy="3062751"/>
          </a:xfrm>
          <a:noFill/>
        </p:spPr>
        <p:txBody>
          <a:bodyPr wrap="square" lIns="90417" tIns="45209" rIns="90417" bIns="45209" numCol="1" anchor="t" anchorCtr="0" compatLnSpc="1">
            <a:prstTxWarp prst="textNoShape">
              <a:avLst/>
            </a:prstTxWarp>
          </a:bodyPr>
          <a:lstStyle/>
          <a:p>
            <a:pPr eaLnBrk="1" hangingPunct="1"/>
            <a:r>
              <a:rPr lang="ja-JP" altLang="en-US"/>
              <a:t>ここで生徒から「免疫」という言葉が出る場合もあるが、「免疫」は狭義では抗原抗体反応だが自然治癒力の重要な一部であり、間違いではない。</a:t>
            </a:r>
          </a:p>
        </p:txBody>
      </p:sp>
      <p:sp>
        <p:nvSpPr>
          <p:cNvPr id="2" name="日付プレースホルダー 1">
            <a:extLst>
              <a:ext uri="{FF2B5EF4-FFF2-40B4-BE49-F238E27FC236}">
                <a16:creationId xmlns:a16="http://schemas.microsoft.com/office/drawing/2014/main" id="{FBCEFB3D-BC2C-1E2E-A262-ED774D15EABE}"/>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5630284" y="6465808"/>
            <a:ext cx="4306737" cy="340305"/>
          </a:xfrm>
          <a:prstGeom prst="rect">
            <a:avLst/>
          </a:prstGeom>
          <a:noFill/>
          <a:ln w="9525">
            <a:noFill/>
            <a:miter lim="800000"/>
            <a:headEnd/>
            <a:tailEnd/>
          </a:ln>
        </p:spPr>
        <p:txBody>
          <a:bodyPr lIns="91106" tIns="45553" rIns="91106" bIns="45553" anchor="b"/>
          <a:lstStyle/>
          <a:p>
            <a:pPr algn="r" defTabSz="911225"/>
            <a:fld id="{5D9F0C89-0881-4777-8414-9B9041CA71F8}" type="slidenum">
              <a:rPr lang="ja-JP" altLang="en-US" sz="1200"/>
              <a:pPr algn="r" defTabSz="911225"/>
              <a:t>12</a:t>
            </a:fld>
            <a:endParaRPr lang="en-US" altLang="ja-JP" sz="1200"/>
          </a:p>
        </p:txBody>
      </p:sp>
      <p:sp>
        <p:nvSpPr>
          <p:cNvPr id="15362"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15363" name="Rectangle 3"/>
          <p:cNvSpPr>
            <a:spLocks noGrp="1" noChangeArrowheads="1"/>
          </p:cNvSpPr>
          <p:nvPr>
            <p:ph type="body" idx="1"/>
          </p:nvPr>
        </p:nvSpPr>
        <p:spPr bwMode="auto">
          <a:xfrm>
            <a:off x="994399" y="3233447"/>
            <a:ext cx="7950543" cy="3062751"/>
          </a:xfrm>
          <a:noFill/>
        </p:spPr>
        <p:txBody>
          <a:bodyPr wrap="square" lIns="90417" tIns="45209" rIns="90417" bIns="45209" numCol="1" anchor="t" anchorCtr="0" compatLnSpc="1">
            <a:prstTxWarp prst="textNoShape">
              <a:avLst/>
            </a:prstTxWarp>
          </a:bodyPr>
          <a:lstStyle/>
          <a:p>
            <a:pPr eaLnBrk="1" hangingPunct="1"/>
            <a:endParaRPr lang="ja-JP" altLang="en-US"/>
          </a:p>
        </p:txBody>
      </p:sp>
      <p:sp>
        <p:nvSpPr>
          <p:cNvPr id="2" name="日付プレースホルダー 1">
            <a:extLst>
              <a:ext uri="{FF2B5EF4-FFF2-40B4-BE49-F238E27FC236}">
                <a16:creationId xmlns:a16="http://schemas.microsoft.com/office/drawing/2014/main" id="{AA72720B-1754-59E9-D8DE-0E7D03EB8AAA}"/>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txBox="1">
            <a:spLocks noGrp="1" noChangeArrowheads="1"/>
          </p:cNvSpPr>
          <p:nvPr/>
        </p:nvSpPr>
        <p:spPr bwMode="auto">
          <a:xfrm>
            <a:off x="5630284" y="6465808"/>
            <a:ext cx="4306737" cy="340305"/>
          </a:xfrm>
          <a:prstGeom prst="rect">
            <a:avLst/>
          </a:prstGeom>
          <a:noFill/>
          <a:ln w="9525">
            <a:noFill/>
            <a:miter lim="800000"/>
            <a:headEnd/>
            <a:tailEnd/>
          </a:ln>
        </p:spPr>
        <p:txBody>
          <a:bodyPr lIns="91106" tIns="45553" rIns="91106" bIns="45553" anchor="b"/>
          <a:lstStyle/>
          <a:p>
            <a:pPr algn="r" defTabSz="911225"/>
            <a:fld id="{7DF2ABE9-FC36-4130-8724-70D15B8E4E91}" type="slidenum">
              <a:rPr lang="ja-JP" altLang="en-US" sz="1200"/>
              <a:pPr algn="r" defTabSz="911225"/>
              <a:t>13</a:t>
            </a:fld>
            <a:endParaRPr lang="en-US" altLang="ja-JP" sz="1200"/>
          </a:p>
        </p:txBody>
      </p:sp>
      <p:sp>
        <p:nvSpPr>
          <p:cNvPr id="95234" name="Rectangle 2"/>
          <p:cNvSpPr>
            <a:spLocks noGrp="1" noRot="1" noChangeAspect="1" noChangeArrowheads="1" noTextEdit="1"/>
          </p:cNvSpPr>
          <p:nvPr>
            <p:ph type="sldImg"/>
          </p:nvPr>
        </p:nvSpPr>
        <p:spPr bwMode="auto">
          <a:xfrm>
            <a:off x="3267075" y="509588"/>
            <a:ext cx="3405188" cy="2552700"/>
          </a:xfrm>
          <a:noFill/>
          <a:ln>
            <a:solidFill>
              <a:srgbClr val="000000"/>
            </a:solidFill>
            <a:miter lim="800000"/>
            <a:headEnd/>
            <a:tailEnd/>
          </a:ln>
        </p:spPr>
      </p:sp>
      <p:sp>
        <p:nvSpPr>
          <p:cNvPr id="95235" name="Rectangle 3"/>
          <p:cNvSpPr>
            <a:spLocks noGrp="1" noChangeArrowheads="1"/>
          </p:cNvSpPr>
          <p:nvPr>
            <p:ph type="body" idx="1"/>
          </p:nvPr>
        </p:nvSpPr>
        <p:spPr bwMode="auto">
          <a:xfrm>
            <a:off x="994399" y="3233447"/>
            <a:ext cx="7950543" cy="3062751"/>
          </a:xfrm>
          <a:noFill/>
        </p:spPr>
        <p:txBody>
          <a:bodyPr wrap="square" lIns="91106" tIns="45553" rIns="91106" bIns="45553" numCol="1" anchor="t" anchorCtr="0" compatLnSpc="1">
            <a:prstTxWarp prst="textNoShape">
              <a:avLst/>
            </a:prstTxWarp>
          </a:bodyPr>
          <a:lstStyle/>
          <a:p>
            <a:pPr eaLnBrk="1" hangingPunct="1"/>
            <a:r>
              <a:rPr lang="en-US" altLang="ja-JP" b="1"/>
              <a:t>【</a:t>
            </a:r>
            <a:r>
              <a:rPr lang="ja-JP" altLang="en-US"/>
              <a:t>学習のねらい：</a:t>
            </a:r>
            <a:r>
              <a:rPr lang="en-US" altLang="ja-JP" b="1"/>
              <a:t>】</a:t>
            </a:r>
          </a:p>
          <a:p>
            <a:pPr eaLnBrk="1" hangingPunct="1"/>
            <a:r>
              <a:rPr lang="ja-JP" altLang="en-US"/>
              <a:t>さまざまな薬について説明している。</a:t>
            </a:r>
          </a:p>
          <a:p>
            <a:pPr eaLnBrk="1" hangingPunct="1"/>
            <a:endParaRPr lang="ja-JP" altLang="en-US"/>
          </a:p>
          <a:p>
            <a:pPr eaLnBrk="1" hangingPunct="1"/>
            <a:r>
              <a:rPr lang="ja-JP" altLang="en-US"/>
              <a:t>ここでは、中学生にも分かりやすいように、薬をその使い方から分類している。薬の形にも意味があることを知り、薬の正しい使い方への理解へ発展させていく。</a:t>
            </a:r>
          </a:p>
          <a:p>
            <a:pPr eaLnBrk="1" hangingPunct="1"/>
            <a:endParaRPr lang="ja-JP" altLang="en-US" sz="1600"/>
          </a:p>
        </p:txBody>
      </p:sp>
      <p:sp>
        <p:nvSpPr>
          <p:cNvPr id="2" name="日付プレースホルダー 1">
            <a:extLst>
              <a:ext uri="{FF2B5EF4-FFF2-40B4-BE49-F238E27FC236}">
                <a16:creationId xmlns:a16="http://schemas.microsoft.com/office/drawing/2014/main" id="{B592817E-DC21-37EB-90B1-232A0A620A82}"/>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bwMode="auto">
          <a:xfrm>
            <a:off x="3268663" y="511175"/>
            <a:ext cx="3402012" cy="2551113"/>
          </a:xfrm>
          <a:noFill/>
          <a:ln>
            <a:solidFill>
              <a:srgbClr val="000000"/>
            </a:solidFill>
            <a:miter lim="800000"/>
            <a:headEnd/>
            <a:tailEnd/>
          </a:ln>
        </p:spPr>
      </p:sp>
      <p:sp>
        <p:nvSpPr>
          <p:cNvPr id="97282" name="Rectangle 3"/>
          <p:cNvSpPr>
            <a:spLocks noGrp="1" noChangeArrowheads="1"/>
          </p:cNvSpPr>
          <p:nvPr>
            <p:ph type="body" idx="1"/>
          </p:nvPr>
        </p:nvSpPr>
        <p:spPr bwMode="auto">
          <a:xfrm>
            <a:off x="994399" y="3233447"/>
            <a:ext cx="7950543" cy="3062751"/>
          </a:xfrm>
          <a:noFill/>
        </p:spPr>
        <p:txBody>
          <a:bodyPr wrap="square" lIns="91106" tIns="45553" rIns="91106" bIns="45553" numCol="1" anchor="t" anchorCtr="0" compatLnSpc="1">
            <a:prstTxWarp prst="textNoShape">
              <a:avLst/>
            </a:prstTxWarp>
          </a:bodyPr>
          <a:lstStyle/>
          <a:p>
            <a:pPr eaLnBrk="1" hangingPunct="1"/>
            <a:r>
              <a:rPr lang="ja-JP" altLang="en-US"/>
              <a:t>ここでは、生徒の使用経験を聞いて興味を引き出す。</a:t>
            </a:r>
          </a:p>
          <a:p>
            <a:pPr eaLnBrk="1" hangingPunct="1"/>
            <a:r>
              <a:rPr lang="ja-JP" altLang="en-US"/>
              <a:t>また様々な形の薬があることを理解させ、どうしてそんなに形が異なるのかを考えさせるきっかけとする。</a:t>
            </a:r>
          </a:p>
        </p:txBody>
      </p:sp>
      <p:sp>
        <p:nvSpPr>
          <p:cNvPr id="2" name="日付プレースホルダー 1">
            <a:extLst>
              <a:ext uri="{FF2B5EF4-FFF2-40B4-BE49-F238E27FC236}">
                <a16:creationId xmlns:a16="http://schemas.microsoft.com/office/drawing/2014/main" id="{07B2FFFE-8FA6-B58A-19F4-ECDCF3B855AD}"/>
              </a:ext>
            </a:extLst>
          </p:cNvPr>
          <p:cNvSpPr>
            <a:spLocks noGrp="1"/>
          </p:cNvSpPr>
          <p:nvPr>
            <p:ph type="dt" idx="1"/>
          </p:nvPr>
        </p:nvSpPr>
        <p:spPr/>
        <p:txBody>
          <a:bodyPr/>
          <a:lstStyle/>
          <a:p>
            <a:pPr>
              <a:defRPr/>
            </a:pPr>
            <a:r>
              <a:rPr lang="en-US" altLang="ja-JP"/>
              <a:t>2025/6/12</a:t>
            </a:r>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4100368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302777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99E3F31D-034C-4DA7-8FB0-9AC883026AC6}" type="slidenum">
              <a:rPr lang="ja-JP" altLang="en-US" smtClean="0"/>
              <a:pPr>
                <a:defRPr/>
              </a:pPr>
              <a:t>‹#›</a:t>
            </a:fld>
            <a:endParaRPr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24423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298549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E3F31D-034C-4DA7-8FB0-9AC883026AC6}" type="slidenum">
              <a:rPr lang="ja-JP" altLang="en-US" smtClean="0"/>
              <a:pPr>
                <a:defRPr/>
              </a:pPr>
              <a:t>‹#›</a:t>
            </a:fld>
            <a:endParaRPr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6503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39405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382057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1728577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BDABB071-620E-4804-B78B-6C411FADB552}" type="slidenum">
              <a:rPr lang="en-US" altLang="ja-JP"/>
              <a:pPr>
                <a:defRPr/>
              </a:pPr>
              <a:t>‹#›</a:t>
            </a:fld>
            <a:endParaRPr lang="en-US" altLang="ja-JP"/>
          </a:p>
        </p:txBody>
      </p:sp>
    </p:spTree>
    <p:extLst>
      <p:ext uri="{BB962C8B-B14F-4D97-AF65-F5344CB8AC3E}">
        <p14:creationId xmlns:p14="http://schemas.microsoft.com/office/powerpoint/2010/main" val="439025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02D44AA-D07A-4382-948C-75648A35CD1C}" type="slidenum">
              <a:rPr lang="en-US" altLang="ja-JP"/>
              <a:pPr>
                <a:defRPr/>
              </a:pPr>
              <a:t>‹#›</a:t>
            </a:fld>
            <a:endParaRPr lang="en-US" altLang="ja-JP"/>
          </a:p>
        </p:txBody>
      </p:sp>
    </p:spTree>
    <p:extLst>
      <p:ext uri="{BB962C8B-B14F-4D97-AF65-F5344CB8AC3E}">
        <p14:creationId xmlns:p14="http://schemas.microsoft.com/office/powerpoint/2010/main" val="2403043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pic>
        <p:nvPicPr>
          <p:cNvPr id="4" name="Picture 6" descr="Droplets-SD-Content-R1d.png">
            <a:extLst>
              <a:ext uri="{FF2B5EF4-FFF2-40B4-BE49-F238E27FC236}">
                <a16:creationId xmlns:a16="http://schemas.microsoft.com/office/drawing/2014/main" id="{9140A9C3-A103-425F-A3D3-D7215DB8F6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E416F6E1-5D68-412C-9431-4842204D064B}"/>
              </a:ext>
            </a:extLst>
          </p:cNvPr>
          <p:cNvSpPr>
            <a:spLocks noGrp="1"/>
          </p:cNvSpPr>
          <p:nvPr>
            <p:ph type="dt" sz="half" idx="14"/>
          </p:nvPr>
        </p:nvSpPr>
        <p:spPr/>
        <p:txBody>
          <a:bodyPr/>
          <a:lstStyle>
            <a:lvl1pPr>
              <a:defRPr/>
            </a:lvl1pPr>
          </a:lstStyle>
          <a:p>
            <a:pPr>
              <a:defRPr/>
            </a:pPr>
            <a:fld id="{5AFAC5DC-9A31-46BA-9A55-27C25D04D773}" type="datetimeFigureOut">
              <a:rPr lang="ja-JP" altLang="en-US"/>
              <a:pPr>
                <a:defRPr/>
              </a:pPr>
              <a:t>2025/6/18</a:t>
            </a:fld>
            <a:endParaRPr lang="en-US" altLang="ja-JP" dirty="0"/>
          </a:p>
        </p:txBody>
      </p:sp>
      <p:sp>
        <p:nvSpPr>
          <p:cNvPr id="6" name="Footer Placeholder 4">
            <a:extLst>
              <a:ext uri="{FF2B5EF4-FFF2-40B4-BE49-F238E27FC236}">
                <a16:creationId xmlns:a16="http://schemas.microsoft.com/office/drawing/2014/main" id="{96354109-3182-401E-9F50-2D02E08D099A}"/>
              </a:ext>
            </a:extLst>
          </p:cNvPr>
          <p:cNvSpPr>
            <a:spLocks noGrp="1"/>
          </p:cNvSpPr>
          <p:nvPr>
            <p:ph type="ftr" sz="quarter" idx="15"/>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019953CB-D1C7-4712-8570-92D50AC7D4E5}"/>
              </a:ext>
            </a:extLst>
          </p:cNvPr>
          <p:cNvSpPr>
            <a:spLocks noGrp="1"/>
          </p:cNvSpPr>
          <p:nvPr>
            <p:ph type="sldNum" sz="quarter" idx="16"/>
          </p:nvPr>
        </p:nvSpPr>
        <p:spPr/>
        <p:txBody>
          <a:bodyPr/>
          <a:lstStyle>
            <a:lvl1pPr>
              <a:defRPr/>
            </a:lvl1pPr>
          </a:lstStyle>
          <a:p>
            <a:pPr>
              <a:defRPr/>
            </a:pPr>
            <a:fld id="{14537DEB-A522-4283-8C76-81644AF3CC94}" type="slidenum">
              <a:rPr lang="ja-JP" altLang="en-US"/>
              <a:pPr>
                <a:defRPr/>
              </a:pPr>
              <a:t>‹#›</a:t>
            </a:fld>
            <a:endParaRPr lang="en-US" altLang="ja-JP"/>
          </a:p>
        </p:txBody>
      </p:sp>
    </p:spTree>
    <p:extLst>
      <p:ext uri="{BB962C8B-B14F-4D97-AF65-F5344CB8AC3E}">
        <p14:creationId xmlns:p14="http://schemas.microsoft.com/office/powerpoint/2010/main" val="1408291046"/>
      </p:ext>
    </p:extLst>
  </p:cSld>
  <p:clrMapOvr>
    <a:masterClrMapping/>
  </p:clrMapOvr>
  <p:transition spd="med">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2B9A02F-357D-AF42-B110-A7740AFDCA1B}" type="datetimeFigureOut">
              <a:rPr lang="en-US" dirty="0"/>
              <a:t>6/18/2025</a:t>
            </a:fld>
            <a:endParaRPr lang="en-US" dirty="0"/>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r>
              <a:rPr lang="en-US" altLang="ja-JP"/>
              <a:t>1</a:t>
            </a:r>
          </a:p>
        </p:txBody>
      </p:sp>
    </p:spTree>
    <p:extLst>
      <p:ext uri="{BB962C8B-B14F-4D97-AF65-F5344CB8AC3E}">
        <p14:creationId xmlns:p14="http://schemas.microsoft.com/office/powerpoint/2010/main" val="925001318"/>
      </p:ext>
    </p:extLst>
  </p:cSld>
  <p:clrMapOvr>
    <a:masterClrMapping/>
  </p:clrMapOvr>
  <p:transition spd="med">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377537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73598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95147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ABE93654-C251-4116-B676-2EEAF06EB369}" type="datetimeFigureOut">
              <a:rPr lang="ja-JP" altLang="en-US" smtClean="0"/>
              <a:pPr>
                <a:defRPr/>
              </a:pPr>
              <a:t>2025/6/18</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69F50DC8-4FF9-470C-A15D-C9E5D5077E6C}" type="slidenum">
              <a:rPr lang="ja-JP" altLang="en-US" smtClean="0"/>
              <a:pPr>
                <a:defRPr/>
              </a:pPr>
              <a:t>‹#›</a:t>
            </a:fld>
            <a:endParaRPr lang="ja-JP" altLang="en-US"/>
          </a:p>
        </p:txBody>
      </p:sp>
    </p:spTree>
    <p:extLst>
      <p:ext uri="{BB962C8B-B14F-4D97-AF65-F5344CB8AC3E}">
        <p14:creationId xmlns:p14="http://schemas.microsoft.com/office/powerpoint/2010/main" val="216907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510F28E-80AB-42D4-B83E-0891C9856B21}" type="datetimeFigureOut">
              <a:rPr lang="ja-JP" altLang="en-US" smtClean="0"/>
              <a:pPr>
                <a:defRPr/>
              </a:pPr>
              <a:t>2025/6/18</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9AAAC28E-4BA5-41AB-822D-7381B7ED1116}" type="slidenum">
              <a:rPr lang="ja-JP" altLang="en-US" smtClean="0"/>
              <a:pPr>
                <a:defRPr/>
              </a:pPr>
              <a:t>‹#›</a:t>
            </a:fld>
            <a:endParaRPr lang="ja-JP" altLang="en-US"/>
          </a:p>
        </p:txBody>
      </p:sp>
    </p:spTree>
    <p:extLst>
      <p:ext uri="{BB962C8B-B14F-4D97-AF65-F5344CB8AC3E}">
        <p14:creationId xmlns:p14="http://schemas.microsoft.com/office/powerpoint/2010/main" val="186599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283664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C9FB8953-4E3C-4158-B9C3-5BD6BA9F2BDB}" type="datetimeFigureOut">
              <a:rPr lang="ja-JP" altLang="en-US" smtClean="0"/>
              <a:pPr>
                <a:defRPr/>
              </a:pPr>
              <a:t>2025/6/18</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122331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9FB8953-4E3C-4158-B9C3-5BD6BA9F2BDB}" type="datetimeFigureOut">
              <a:rPr lang="ja-JP" altLang="en-US" smtClean="0"/>
              <a:pPr>
                <a:defRPr/>
              </a:pPr>
              <a:t>2025/6/18</a:t>
            </a:fld>
            <a:endParaRPr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99E3F31D-034C-4DA7-8FB0-9AC883026AC6}" type="slidenum">
              <a:rPr lang="ja-JP" altLang="en-US" smtClean="0"/>
              <a:pPr>
                <a:defRPr/>
              </a:pPr>
              <a:t>‹#›</a:t>
            </a:fld>
            <a:endParaRPr lang="ja-JP" altLang="en-US"/>
          </a:p>
        </p:txBody>
      </p:sp>
    </p:spTree>
    <p:extLst>
      <p:ext uri="{BB962C8B-B14F-4D97-AF65-F5344CB8AC3E}">
        <p14:creationId xmlns:p14="http://schemas.microsoft.com/office/powerpoint/2010/main" val="80706104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oleObject" Target="../embeddings/oleObject11.bin"/><Relationship Id="rId18" Type="http://schemas.openxmlformats.org/officeDocument/2006/relationships/image" Target="../media/image31.png"/><Relationship Id="rId3" Type="http://schemas.openxmlformats.org/officeDocument/2006/relationships/oleObject" Target="../embeddings/oleObject6.bin"/><Relationship Id="rId21" Type="http://schemas.openxmlformats.org/officeDocument/2006/relationships/image" Target="../media/image33.png"/><Relationship Id="rId7" Type="http://schemas.openxmlformats.org/officeDocument/2006/relationships/oleObject" Target="../embeddings/oleObject8.bin"/><Relationship Id="rId12" Type="http://schemas.openxmlformats.org/officeDocument/2006/relationships/image" Target="../media/image28.png"/><Relationship Id="rId17" Type="http://schemas.openxmlformats.org/officeDocument/2006/relationships/oleObject" Target="../embeddings/oleObject13.bin"/><Relationship Id="rId2" Type="http://schemas.openxmlformats.org/officeDocument/2006/relationships/notesSlide" Target="../notesSlides/notesSlide9.xml"/><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image" Target="../media/image34.png"/><Relationship Id="rId10" Type="http://schemas.openxmlformats.org/officeDocument/2006/relationships/image" Target="../media/image27.png"/><Relationship Id="rId19" Type="http://schemas.openxmlformats.org/officeDocument/2006/relationships/oleObject" Target="../embeddings/oleObject14.bin"/><Relationship Id="rId4" Type="http://schemas.openxmlformats.org/officeDocument/2006/relationships/image" Target="../media/image24.png"/><Relationship Id="rId9" Type="http://schemas.openxmlformats.org/officeDocument/2006/relationships/oleObject" Target="../embeddings/oleObject9.bin"/><Relationship Id="rId14" Type="http://schemas.openxmlformats.org/officeDocument/2006/relationships/image" Target="../media/image29.png"/><Relationship Id="rId2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oleObject" Target="../embeddings/oleObject17.bin"/><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19.bin"/><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oleObject" Target="../embeddings/oleObject22.bin"/><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23.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25.bin"/><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5.wmf"/><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65.emf"/><Relationship Id="rId2" Type="http://schemas.openxmlformats.org/officeDocument/2006/relationships/image" Target="../media/image55.emf"/><Relationship Id="rId1" Type="http://schemas.openxmlformats.org/officeDocument/2006/relationships/slideLayout" Target="../slideLayouts/slideLayout7.xml"/><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wmf"/><Relationship Id="rId4" Type="http://schemas.openxmlformats.org/officeDocument/2006/relationships/image" Target="../media/image72.wmf"/></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2.emf"/><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oleObject" Target="../embeddings/oleObject2.bin"/><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oleObject" Target="../embeddings/oleObject30.bin"/></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oleObject" Target="../embeddings/oleObject4.bin"/><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3.tmp"/><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hyperlink" Target="http://www.google.co.jp/url?url=http://kids.wanpug.com/illust135.html&amp;rct=j&amp;frm=1&amp;q=&amp;esrc=s&amp;sa=U&amp;ei=1ZaDVMCxC6evmAWAwoCgBA&amp;ved=0CCoQ9QEwCjgU&amp;usg=AFQjCNHIEvHl9wIow0Kr3OcyQflV3xcwUQ"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88.xml.rels><?xml version="1.0" encoding="UTF-8" standalone="yes"?>
<Relationships xmlns="http://schemas.openxmlformats.org/package/2006/relationships"><Relationship Id="rId8" Type="http://schemas.openxmlformats.org/officeDocument/2006/relationships/hyperlink" Target="https://www.facebook.com/kazue.ito.988?hc_ref=ars6n_zcg4axxjame5ezc3cdyvvhfe_dtzgnn0x8x-hhn4knh_go_yqobtsgzc_bfv4" TargetMode="External"/><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hyperlink" Target="https://www.facebook.com/photo.php?fbid=1457793240976259&amp;set=a.161382857283977.41480.100002367908140&amp;type=3&amp;theater" TargetMode="External"/><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5.png"/></Relationships>
</file>

<file path=ppt/slides/_rels/slide8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E4CE8D3-2110-036A-8D70-976B84D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4" y="0"/>
            <a:ext cx="9132176" cy="6858000"/>
          </a:xfrm>
          <a:prstGeom prst="rect">
            <a:avLst/>
          </a:prstGeom>
        </p:spPr>
      </p:pic>
    </p:spTree>
    <p:extLst>
      <p:ext uri="{BB962C8B-B14F-4D97-AF65-F5344CB8AC3E}">
        <p14:creationId xmlns:p14="http://schemas.microsoft.com/office/powerpoint/2010/main" val="2481637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AutoShape 5"/>
          <p:cNvSpPr>
            <a:spLocks noChangeArrowheads="1"/>
          </p:cNvSpPr>
          <p:nvPr/>
        </p:nvSpPr>
        <p:spPr bwMode="auto">
          <a:xfrm>
            <a:off x="1507524" y="333375"/>
            <a:ext cx="7512908" cy="1657350"/>
          </a:xfrm>
          <a:prstGeom prst="wedgeRoundRectCallout">
            <a:avLst>
              <a:gd name="adj1" fmla="val -3852"/>
              <a:gd name="adj2" fmla="val 82185"/>
              <a:gd name="adj3" fmla="val 16667"/>
            </a:avLst>
          </a:prstGeom>
          <a:solidFill>
            <a:srgbClr val="CCECFF"/>
          </a:solidFill>
          <a:ln w="9525">
            <a:noFill/>
            <a:miter lim="800000"/>
            <a:headEnd/>
            <a:tailEnd/>
          </a:ln>
        </p:spPr>
        <p:txBody>
          <a:bodyPr/>
          <a:lstStyle/>
          <a:p>
            <a:r>
              <a:rPr lang="ja-JP" altLang="en-US" sz="4800" b="1" dirty="0"/>
              <a:t>「薬」は、何のために</a:t>
            </a:r>
          </a:p>
          <a:p>
            <a:r>
              <a:rPr lang="ja-JP" altLang="en-US" sz="4800" b="1" dirty="0"/>
              <a:t>　　　　あるのですか？</a:t>
            </a:r>
            <a:endParaRPr lang="ja-JP" altLang="en-US" sz="4000" b="1" dirty="0">
              <a:solidFill>
                <a:srgbClr val="1C1C1C"/>
              </a:solidFill>
            </a:endParaRPr>
          </a:p>
        </p:txBody>
      </p:sp>
      <p:sp>
        <p:nvSpPr>
          <p:cNvPr id="10242" name="Text Box 4"/>
          <p:cNvSpPr txBox="1">
            <a:spLocks noChangeArrowheads="1"/>
          </p:cNvSpPr>
          <p:nvPr/>
        </p:nvSpPr>
        <p:spPr bwMode="auto">
          <a:xfrm>
            <a:off x="3616325" y="4802188"/>
            <a:ext cx="184150" cy="366712"/>
          </a:xfrm>
          <a:prstGeom prst="rect">
            <a:avLst/>
          </a:prstGeom>
          <a:noFill/>
          <a:ln w="9525">
            <a:noFill/>
            <a:miter lim="800000"/>
            <a:headEnd/>
            <a:tailEnd/>
          </a:ln>
        </p:spPr>
        <p:txBody>
          <a:bodyPr wrap="none">
            <a:spAutoFit/>
          </a:bodyPr>
          <a:lstStyle/>
          <a:p>
            <a:endParaRPr lang="ja-JP" altLang="en-US"/>
          </a:p>
        </p:txBody>
      </p:sp>
      <p:sp>
        <p:nvSpPr>
          <p:cNvPr id="10243" name="Text Box 5"/>
          <p:cNvSpPr txBox="1">
            <a:spLocks noChangeArrowheads="1"/>
          </p:cNvSpPr>
          <p:nvPr/>
        </p:nvSpPr>
        <p:spPr bwMode="auto">
          <a:xfrm>
            <a:off x="1743075" y="5451475"/>
            <a:ext cx="184150" cy="366713"/>
          </a:xfrm>
          <a:prstGeom prst="rect">
            <a:avLst/>
          </a:prstGeom>
          <a:noFill/>
          <a:ln w="9525">
            <a:noFill/>
            <a:miter lim="800000"/>
            <a:headEnd/>
            <a:tailEnd/>
          </a:ln>
        </p:spPr>
        <p:txBody>
          <a:bodyPr wrap="none">
            <a:spAutoFit/>
          </a:bodyPr>
          <a:lstStyle/>
          <a:p>
            <a:endParaRPr lang="ja-JP" altLang="en-US"/>
          </a:p>
        </p:txBody>
      </p:sp>
      <p:sp>
        <p:nvSpPr>
          <p:cNvPr id="128005" name="角丸四角形 10"/>
          <p:cNvSpPr>
            <a:spLocks noChangeArrowheads="1"/>
          </p:cNvSpPr>
          <p:nvPr/>
        </p:nvSpPr>
        <p:spPr bwMode="auto">
          <a:xfrm>
            <a:off x="395288" y="4581525"/>
            <a:ext cx="5592762" cy="647700"/>
          </a:xfrm>
          <a:prstGeom prst="roundRect">
            <a:avLst>
              <a:gd name="adj" fmla="val 16667"/>
            </a:avLst>
          </a:prstGeom>
          <a:solidFill>
            <a:srgbClr val="FFFFC3"/>
          </a:solidFill>
          <a:ln w="25400" algn="ctr">
            <a:solidFill>
              <a:srgbClr val="89A4A7"/>
            </a:solidFill>
            <a:round/>
            <a:headEnd/>
            <a:tailEnd/>
          </a:ln>
        </p:spPr>
        <p:txBody>
          <a:bodyPr/>
          <a:lstStyle/>
          <a:p>
            <a:r>
              <a:rPr lang="ja-JP" altLang="en-US" b="1">
                <a:solidFill>
                  <a:srgbClr val="FF3300"/>
                </a:solidFill>
              </a:rPr>
              <a:t>●</a:t>
            </a:r>
            <a:r>
              <a:rPr lang="ja-JP" altLang="en-US" sz="3200" b="1">
                <a:solidFill>
                  <a:srgbClr val="1C1C1C"/>
                </a:solidFill>
              </a:rPr>
              <a:t>おなかがいたくなったとき</a:t>
            </a:r>
            <a:endParaRPr lang="ja-JP" altLang="en-US" sz="3200"/>
          </a:p>
        </p:txBody>
      </p:sp>
      <p:pic>
        <p:nvPicPr>
          <p:cNvPr id="128006" name="Picture 2" descr="C:\Users\YOSHIHARA\Desktop\0701.gif"/>
          <p:cNvPicPr>
            <a:picLocks noChangeAspect="1" noChangeArrowheads="1"/>
          </p:cNvPicPr>
          <p:nvPr/>
        </p:nvPicPr>
        <p:blipFill>
          <a:blip r:embed="rId3"/>
          <a:srcRect/>
          <a:stretch>
            <a:fillRect/>
          </a:stretch>
        </p:blipFill>
        <p:spPr bwMode="auto">
          <a:xfrm>
            <a:off x="6372225" y="3213100"/>
            <a:ext cx="1955800" cy="2303463"/>
          </a:xfrm>
          <a:prstGeom prst="rect">
            <a:avLst/>
          </a:prstGeom>
          <a:noFill/>
          <a:ln w="9525">
            <a:noFill/>
            <a:miter lim="800000"/>
            <a:headEnd/>
            <a:tailEnd/>
          </a:ln>
        </p:spPr>
      </p:pic>
      <p:pic>
        <p:nvPicPr>
          <p:cNvPr id="128007" name="Picture 2" descr="C:\Users\YOSHIHARA\Desktop\1001.gif"/>
          <p:cNvPicPr>
            <a:picLocks noChangeAspect="1" noChangeArrowheads="1"/>
          </p:cNvPicPr>
          <p:nvPr/>
        </p:nvPicPr>
        <p:blipFill>
          <a:blip r:embed="rId4"/>
          <a:srcRect/>
          <a:stretch>
            <a:fillRect/>
          </a:stretch>
        </p:blipFill>
        <p:spPr bwMode="auto">
          <a:xfrm>
            <a:off x="6775450" y="4745038"/>
            <a:ext cx="2368550" cy="2112962"/>
          </a:xfrm>
          <a:prstGeom prst="rect">
            <a:avLst/>
          </a:prstGeom>
          <a:noFill/>
          <a:ln w="9525">
            <a:noFill/>
            <a:miter lim="800000"/>
            <a:headEnd/>
            <a:tailEnd/>
          </a:ln>
        </p:spPr>
      </p:pic>
      <p:pic>
        <p:nvPicPr>
          <p:cNvPr id="128008" name="Picture 2" descr="C:\Users\YOSHIHARA\Desktop\0702.gif"/>
          <p:cNvPicPr>
            <a:picLocks noChangeAspect="1" noChangeArrowheads="1"/>
          </p:cNvPicPr>
          <p:nvPr/>
        </p:nvPicPr>
        <p:blipFill>
          <a:blip r:embed="rId5"/>
          <a:srcRect/>
          <a:stretch>
            <a:fillRect/>
          </a:stretch>
        </p:blipFill>
        <p:spPr bwMode="auto">
          <a:xfrm>
            <a:off x="5508625" y="3429000"/>
            <a:ext cx="882650" cy="3195638"/>
          </a:xfrm>
          <a:prstGeom prst="rect">
            <a:avLst/>
          </a:prstGeom>
          <a:noFill/>
          <a:ln w="9525">
            <a:noFill/>
            <a:miter lim="800000"/>
            <a:headEnd/>
            <a:tailEnd/>
          </a:ln>
        </p:spPr>
      </p:pic>
      <p:sp>
        <p:nvSpPr>
          <p:cNvPr id="128009" name="角丸四角形 10"/>
          <p:cNvSpPr>
            <a:spLocks noChangeArrowheads="1"/>
          </p:cNvSpPr>
          <p:nvPr/>
        </p:nvSpPr>
        <p:spPr bwMode="auto">
          <a:xfrm>
            <a:off x="395288" y="3573463"/>
            <a:ext cx="4897437" cy="719137"/>
          </a:xfrm>
          <a:prstGeom prst="roundRect">
            <a:avLst>
              <a:gd name="adj" fmla="val 16667"/>
            </a:avLst>
          </a:prstGeom>
          <a:solidFill>
            <a:srgbClr val="FFFFC3"/>
          </a:solidFill>
          <a:ln w="25400" algn="ctr">
            <a:solidFill>
              <a:srgbClr val="89A4A7"/>
            </a:solidFill>
            <a:round/>
            <a:headEnd/>
            <a:tailEnd/>
          </a:ln>
        </p:spPr>
        <p:txBody>
          <a:bodyPr/>
          <a:lstStyle/>
          <a:p>
            <a:r>
              <a:rPr lang="ja-JP" altLang="en-US" b="1">
                <a:solidFill>
                  <a:srgbClr val="FF3300"/>
                </a:solidFill>
              </a:rPr>
              <a:t>●</a:t>
            </a:r>
            <a:r>
              <a:rPr lang="ja-JP" altLang="en-US" sz="3200" b="1">
                <a:solidFill>
                  <a:srgbClr val="1C1C1C"/>
                </a:solidFill>
              </a:rPr>
              <a:t>熱がでたとき</a:t>
            </a:r>
            <a:endParaRPr lang="ja-JP" altLang="en-US" sz="3200"/>
          </a:p>
        </p:txBody>
      </p:sp>
      <p:sp>
        <p:nvSpPr>
          <p:cNvPr id="128010" name="角丸四角形 10"/>
          <p:cNvSpPr>
            <a:spLocks noChangeArrowheads="1"/>
          </p:cNvSpPr>
          <p:nvPr/>
        </p:nvSpPr>
        <p:spPr bwMode="auto">
          <a:xfrm>
            <a:off x="468312" y="2565400"/>
            <a:ext cx="6624465" cy="647700"/>
          </a:xfrm>
          <a:prstGeom prst="roundRect">
            <a:avLst>
              <a:gd name="adj" fmla="val 16667"/>
            </a:avLst>
          </a:prstGeom>
          <a:solidFill>
            <a:srgbClr val="FFFFC3"/>
          </a:solidFill>
          <a:ln w="25400" algn="ctr">
            <a:solidFill>
              <a:srgbClr val="89A4A7"/>
            </a:solidFill>
            <a:round/>
            <a:headEnd/>
            <a:tailEnd/>
          </a:ln>
        </p:spPr>
        <p:txBody>
          <a:bodyPr/>
          <a:lstStyle/>
          <a:p>
            <a:r>
              <a:rPr lang="ja-JP" altLang="en-US" b="1">
                <a:solidFill>
                  <a:srgbClr val="FF3300"/>
                </a:solidFill>
              </a:rPr>
              <a:t>●</a:t>
            </a:r>
            <a:r>
              <a:rPr lang="ja-JP" altLang="en-US" sz="3200" b="1">
                <a:solidFill>
                  <a:srgbClr val="1C1C1C"/>
                </a:solidFill>
              </a:rPr>
              <a:t>ころんでひざをすりむいたとき</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calcmode="lin" valueType="num">
                                      <p:cBhvr additive="base">
                                        <p:cTn id="7" dur="500" fill="hold"/>
                                        <p:tgtEl>
                                          <p:spTgt spid="128010"/>
                                        </p:tgtEl>
                                        <p:attrNameLst>
                                          <p:attrName>ppt_x</p:attrName>
                                        </p:attrNameLst>
                                      </p:cBhvr>
                                      <p:tavLst>
                                        <p:tav tm="0">
                                          <p:val>
                                            <p:strVal val="#ppt_x"/>
                                          </p:val>
                                        </p:tav>
                                        <p:tav tm="100000">
                                          <p:val>
                                            <p:strVal val="#ppt_x"/>
                                          </p:val>
                                        </p:tav>
                                      </p:tavLst>
                                    </p:anim>
                                    <p:anim calcmode="lin" valueType="num">
                                      <p:cBhvr additive="base">
                                        <p:cTn id="8" dur="500" fill="hold"/>
                                        <p:tgtEl>
                                          <p:spTgt spid="128010"/>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2000" fill="hold"/>
                                        <p:tgtEl>
                                          <p:spTgt spid="12800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8009"/>
                                        </p:tgtEl>
                                        <p:attrNameLst>
                                          <p:attrName>style.visibility</p:attrName>
                                        </p:attrNameLst>
                                      </p:cBhvr>
                                      <p:to>
                                        <p:strVal val="visible"/>
                                      </p:to>
                                    </p:set>
                                    <p:animEffect transition="in" filter="checkerboard(across)">
                                      <p:cBhvr>
                                        <p:cTn id="15" dur="500"/>
                                        <p:tgtEl>
                                          <p:spTgt spid="12800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8007"/>
                                        </p:tgtEl>
                                        <p:attrNameLst>
                                          <p:attrName>style.visibility</p:attrName>
                                        </p:attrNameLst>
                                      </p:cBhvr>
                                      <p:to>
                                        <p:strVal val="visible"/>
                                      </p:to>
                                    </p:set>
                                    <p:anim calcmode="lin" valueType="num">
                                      <p:cBhvr additive="base">
                                        <p:cTn id="20" dur="500" fill="hold"/>
                                        <p:tgtEl>
                                          <p:spTgt spid="128007"/>
                                        </p:tgtEl>
                                        <p:attrNameLst>
                                          <p:attrName>ppt_x</p:attrName>
                                        </p:attrNameLst>
                                      </p:cBhvr>
                                      <p:tavLst>
                                        <p:tav tm="0">
                                          <p:val>
                                            <p:strVal val="#ppt_x"/>
                                          </p:val>
                                        </p:tav>
                                        <p:tav tm="100000">
                                          <p:val>
                                            <p:strVal val="#ppt_x"/>
                                          </p:val>
                                        </p:tav>
                                      </p:tavLst>
                                    </p:anim>
                                    <p:anim calcmode="lin" valueType="num">
                                      <p:cBhvr additive="base">
                                        <p:cTn id="21" dur="500" fill="hold"/>
                                        <p:tgtEl>
                                          <p:spTgt spid="12800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8005"/>
                                        </p:tgtEl>
                                        <p:attrNameLst>
                                          <p:attrName>style.visibility</p:attrName>
                                        </p:attrNameLst>
                                      </p:cBhvr>
                                      <p:to>
                                        <p:strVal val="visible"/>
                                      </p:to>
                                    </p:set>
                                    <p:anim calcmode="lin" valueType="num">
                                      <p:cBhvr additive="base">
                                        <p:cTn id="26" dur="500" fill="hold"/>
                                        <p:tgtEl>
                                          <p:spTgt spid="128005"/>
                                        </p:tgtEl>
                                        <p:attrNameLst>
                                          <p:attrName>ppt_x</p:attrName>
                                        </p:attrNameLst>
                                      </p:cBhvr>
                                      <p:tavLst>
                                        <p:tav tm="0">
                                          <p:val>
                                            <p:strVal val="#ppt_x"/>
                                          </p:val>
                                        </p:tav>
                                        <p:tav tm="100000">
                                          <p:val>
                                            <p:strVal val="#ppt_x"/>
                                          </p:val>
                                        </p:tav>
                                      </p:tavLst>
                                    </p:anim>
                                    <p:anim calcmode="lin" valueType="num">
                                      <p:cBhvr additive="base">
                                        <p:cTn id="27" dur="500" fill="hold"/>
                                        <p:tgtEl>
                                          <p:spTgt spid="12800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8008"/>
                                        </p:tgtEl>
                                        <p:attrNameLst>
                                          <p:attrName>style.visibility</p:attrName>
                                        </p:attrNameLst>
                                      </p:cBhvr>
                                      <p:to>
                                        <p:strVal val="visible"/>
                                      </p:to>
                                    </p:set>
                                    <p:animEffect transition="in" filter="blinds(horizontal)">
                                      <p:cBhvr>
                                        <p:cTn id="32" dur="500"/>
                                        <p:tgtEl>
                                          <p:spTgt spid="128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P spid="128009" grpId="0" animBg="1"/>
      <p:bldP spid="1280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4"/>
          <p:cNvSpPr txBox="1">
            <a:spLocks noChangeArrowheads="1"/>
          </p:cNvSpPr>
          <p:nvPr/>
        </p:nvSpPr>
        <p:spPr bwMode="auto">
          <a:xfrm>
            <a:off x="395288" y="1412875"/>
            <a:ext cx="8353425" cy="1739900"/>
          </a:xfrm>
          <a:prstGeom prst="rect">
            <a:avLst/>
          </a:prstGeom>
          <a:noFill/>
          <a:ln w="9525">
            <a:noFill/>
            <a:miter lim="800000"/>
            <a:headEnd/>
            <a:tailEnd/>
          </a:ln>
        </p:spPr>
        <p:txBody>
          <a:bodyPr>
            <a:spAutoFit/>
          </a:bodyPr>
          <a:lstStyle/>
          <a:p>
            <a:r>
              <a:rPr lang="ja-JP" altLang="en-US" sz="3600" b="1">
                <a:solidFill>
                  <a:srgbClr val="1C1C1C"/>
                </a:solidFill>
              </a:rPr>
              <a:t>病気やけがを乗り切るために、本来人間が持っている力。病気やけがから回復する時に働きます。</a:t>
            </a:r>
          </a:p>
        </p:txBody>
      </p:sp>
      <p:grpSp>
        <p:nvGrpSpPr>
          <p:cNvPr id="130051" name="グループ化 7"/>
          <p:cNvGrpSpPr>
            <a:grpSpLocks/>
          </p:cNvGrpSpPr>
          <p:nvPr/>
        </p:nvGrpSpPr>
        <p:grpSpPr bwMode="auto">
          <a:xfrm>
            <a:off x="4905632" y="2781300"/>
            <a:ext cx="3966519" cy="1357313"/>
            <a:chOff x="357158" y="3214686"/>
            <a:chExt cx="3143272" cy="1643063"/>
          </a:xfrm>
        </p:grpSpPr>
        <p:sp>
          <p:nvSpPr>
            <p:cNvPr id="12298" name="AutoShape 3"/>
            <p:cNvSpPr>
              <a:spLocks noChangeArrowheads="1"/>
            </p:cNvSpPr>
            <p:nvPr/>
          </p:nvSpPr>
          <p:spPr bwMode="auto">
            <a:xfrm>
              <a:off x="357158" y="3214686"/>
              <a:ext cx="3114675" cy="1643063"/>
            </a:xfrm>
            <a:prstGeom prst="roundRect">
              <a:avLst>
                <a:gd name="adj" fmla="val 3255"/>
              </a:avLst>
            </a:prstGeom>
            <a:solidFill>
              <a:srgbClr val="FFFFCC"/>
            </a:solidFill>
            <a:ln w="38100">
              <a:solidFill>
                <a:srgbClr val="FF6600"/>
              </a:solidFill>
              <a:round/>
              <a:headEnd/>
              <a:tailEnd/>
            </a:ln>
          </p:spPr>
          <p:txBody>
            <a:bodyPr wrap="none" anchor="ctr"/>
            <a:lstStyle/>
            <a:p>
              <a:endParaRPr lang="ja-JP" altLang="en-US"/>
            </a:p>
          </p:txBody>
        </p:sp>
        <p:sp>
          <p:nvSpPr>
            <p:cNvPr id="12299" name="Text Box 5"/>
            <p:cNvSpPr txBox="1">
              <a:spLocks noChangeArrowheads="1"/>
            </p:cNvSpPr>
            <p:nvPr/>
          </p:nvSpPr>
          <p:spPr bwMode="auto">
            <a:xfrm>
              <a:off x="357158" y="3285135"/>
              <a:ext cx="3143272" cy="1527163"/>
            </a:xfrm>
            <a:prstGeom prst="rect">
              <a:avLst/>
            </a:prstGeom>
            <a:noFill/>
            <a:ln w="9525">
              <a:noFill/>
              <a:miter lim="800000"/>
              <a:headEnd/>
              <a:tailEnd/>
            </a:ln>
          </p:spPr>
          <p:txBody>
            <a:bodyPr>
              <a:spAutoFit/>
            </a:bodyPr>
            <a:lstStyle/>
            <a:p>
              <a:r>
                <a:rPr lang="ja-JP" altLang="en-US" sz="3200" b="1" dirty="0">
                  <a:solidFill>
                    <a:srgbClr val="1C1C1C"/>
                  </a:solidFill>
                </a:rPr>
                <a:t>暖かくして早く寝ていたら良くなった！</a:t>
              </a:r>
            </a:p>
          </p:txBody>
        </p:sp>
      </p:grpSp>
      <p:sp>
        <p:nvSpPr>
          <p:cNvPr id="9" name="曲折矢印 8"/>
          <p:cNvSpPr>
            <a:spLocks noChangeArrowheads="1"/>
          </p:cNvSpPr>
          <p:nvPr/>
        </p:nvSpPr>
        <p:spPr bwMode="auto">
          <a:xfrm flipV="1">
            <a:off x="2484438" y="5524500"/>
            <a:ext cx="2571750" cy="928688"/>
          </a:xfrm>
          <a:custGeom>
            <a:avLst/>
            <a:gdLst>
              <a:gd name="T0" fmla="*/ 2339578 w 2571750"/>
              <a:gd name="T1" fmla="*/ 0 h 928687"/>
              <a:gd name="T2" fmla="*/ 2339578 w 2571750"/>
              <a:gd name="T3" fmla="*/ 464344 h 928687"/>
              <a:gd name="T4" fmla="*/ 116086 w 2571750"/>
              <a:gd name="T5" fmla="*/ 928687 h 928687"/>
              <a:gd name="T6" fmla="*/ 2571750 w 2571750"/>
              <a:gd name="T7" fmla="*/ 232172 h 928687"/>
              <a:gd name="T8" fmla="*/ 17694720 60000 65536"/>
              <a:gd name="T9" fmla="*/ 5898240 60000 65536"/>
              <a:gd name="T10" fmla="*/ 5898240 60000 65536"/>
              <a:gd name="T11" fmla="*/ 0 60000 65536"/>
              <a:gd name="T12" fmla="*/ 0 w 2571750"/>
              <a:gd name="T13" fmla="*/ 0 h 928687"/>
              <a:gd name="T14" fmla="*/ 2571750 w 2571750"/>
              <a:gd name="T15" fmla="*/ 928687 h 928687"/>
            </a:gdLst>
            <a:ahLst/>
            <a:cxnLst>
              <a:cxn ang="T8">
                <a:pos x="T0" y="T1"/>
              </a:cxn>
              <a:cxn ang="T9">
                <a:pos x="T2" y="T3"/>
              </a:cxn>
              <a:cxn ang="T10">
                <a:pos x="T4" y="T5"/>
              </a:cxn>
              <a:cxn ang="T11">
                <a:pos x="T6" y="T7"/>
              </a:cxn>
            </a:cxnLst>
            <a:rect l="T12" t="T13" r="T14" b="T15"/>
            <a:pathLst>
              <a:path w="2571750" h="928687">
                <a:moveTo>
                  <a:pt x="0" y="928687"/>
                </a:moveTo>
                <a:lnTo>
                  <a:pt x="0" y="522386"/>
                </a:lnTo>
                <a:cubicBezTo>
                  <a:pt x="0" y="297992"/>
                  <a:pt x="181907" y="116085"/>
                  <a:pt x="406301" y="116085"/>
                </a:cubicBezTo>
                <a:cubicBezTo>
                  <a:pt x="406301" y="116085"/>
                  <a:pt x="406301" y="116085"/>
                  <a:pt x="406301" y="116085"/>
                </a:cubicBezTo>
                <a:lnTo>
                  <a:pt x="2339578" y="116086"/>
                </a:lnTo>
                <a:lnTo>
                  <a:pt x="2339578" y="0"/>
                </a:lnTo>
                <a:lnTo>
                  <a:pt x="2571750" y="232172"/>
                </a:lnTo>
                <a:lnTo>
                  <a:pt x="2339578" y="464344"/>
                </a:lnTo>
                <a:lnTo>
                  <a:pt x="2339578" y="348258"/>
                </a:lnTo>
                <a:lnTo>
                  <a:pt x="406301" y="348258"/>
                </a:lnTo>
                <a:lnTo>
                  <a:pt x="406300" y="348258"/>
                </a:lnTo>
                <a:cubicBezTo>
                  <a:pt x="310132" y="348258"/>
                  <a:pt x="232172" y="426218"/>
                  <a:pt x="232172" y="522386"/>
                </a:cubicBezTo>
                <a:lnTo>
                  <a:pt x="232172" y="928687"/>
                </a:lnTo>
                <a:close/>
              </a:path>
            </a:pathLst>
          </a:custGeom>
          <a:solidFill>
            <a:schemeClr val="accent1"/>
          </a:solidFill>
          <a:ln w="25400" algn="ctr">
            <a:solidFill>
              <a:srgbClr val="89A4A7"/>
            </a:solidFill>
            <a:miter lim="800000"/>
            <a:headEnd/>
            <a:tailEnd/>
          </a:ln>
        </p:spPr>
        <p:txBody>
          <a:bodyPr rot="10800000" anchor="ctr"/>
          <a:lstStyle/>
          <a:p>
            <a:pPr algn="ctr">
              <a:defRPr/>
            </a:pPr>
            <a:endParaRPr lang="ja-JP" altLang="en-US">
              <a:latin typeface="+mn-lt"/>
              <a:ea typeface="+mn-ea"/>
            </a:endParaRPr>
          </a:p>
        </p:txBody>
      </p:sp>
      <p:sp>
        <p:nvSpPr>
          <p:cNvPr id="130055" name="AutoShape 3"/>
          <p:cNvSpPr>
            <a:spLocks noChangeArrowheads="1"/>
          </p:cNvSpPr>
          <p:nvPr/>
        </p:nvSpPr>
        <p:spPr bwMode="auto">
          <a:xfrm>
            <a:off x="2876443" y="4513649"/>
            <a:ext cx="3030752" cy="1357313"/>
          </a:xfrm>
          <a:prstGeom prst="roundRect">
            <a:avLst>
              <a:gd name="adj" fmla="val 3255"/>
            </a:avLst>
          </a:prstGeom>
          <a:solidFill>
            <a:srgbClr val="FFFFCC"/>
          </a:solidFill>
          <a:ln w="38100">
            <a:solidFill>
              <a:srgbClr val="FF6600"/>
            </a:solidFill>
            <a:round/>
            <a:headEnd/>
            <a:tailEnd/>
          </a:ln>
        </p:spPr>
        <p:txBody>
          <a:bodyPr wrap="none" anchor="ctr"/>
          <a:lstStyle/>
          <a:p>
            <a:pPr algn="ctr"/>
            <a:r>
              <a:rPr lang="ja-JP" altLang="en-US" sz="3200" dirty="0"/>
              <a:t>自然治癒力って</a:t>
            </a:r>
          </a:p>
          <a:p>
            <a:pPr algn="ctr"/>
            <a:r>
              <a:rPr lang="ja-JP" altLang="en-US" sz="3200" dirty="0"/>
              <a:t>すごいんだね。</a:t>
            </a:r>
          </a:p>
        </p:txBody>
      </p:sp>
      <p:sp>
        <p:nvSpPr>
          <p:cNvPr id="11" name="角丸四角形 10"/>
          <p:cNvSpPr/>
          <p:nvPr/>
        </p:nvSpPr>
        <p:spPr>
          <a:xfrm>
            <a:off x="1763713" y="260350"/>
            <a:ext cx="5256212" cy="936625"/>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400">
                <a:solidFill>
                  <a:schemeClr val="tx1"/>
                </a:solidFill>
              </a:rPr>
              <a:t>自然治癒力</a:t>
            </a:r>
          </a:p>
        </p:txBody>
      </p:sp>
      <p:pic>
        <p:nvPicPr>
          <p:cNvPr id="12294" name="Picture 2" descr="C:\Users\YOSHIHARA\Desktop\0803.gif"/>
          <p:cNvPicPr>
            <a:picLocks noChangeAspect="1" noChangeArrowheads="1"/>
          </p:cNvPicPr>
          <p:nvPr/>
        </p:nvPicPr>
        <p:blipFill>
          <a:blip r:embed="rId3"/>
          <a:srcRect b="47441"/>
          <a:stretch>
            <a:fillRect/>
          </a:stretch>
        </p:blipFill>
        <p:spPr bwMode="auto">
          <a:xfrm>
            <a:off x="611188" y="3644900"/>
            <a:ext cx="1722437" cy="2879725"/>
          </a:xfrm>
          <a:prstGeom prst="rect">
            <a:avLst/>
          </a:prstGeom>
          <a:noFill/>
          <a:ln w="9525">
            <a:noFill/>
            <a:miter lim="800000"/>
            <a:headEnd/>
            <a:tailEnd/>
          </a:ln>
        </p:spPr>
      </p:pic>
      <p:pic>
        <p:nvPicPr>
          <p:cNvPr id="12295" name="Picture 3" descr="C:\Users\YOSHIHARA\Desktop\0804.gif"/>
          <p:cNvPicPr>
            <a:picLocks noChangeAspect="1" noChangeArrowheads="1"/>
          </p:cNvPicPr>
          <p:nvPr/>
        </p:nvPicPr>
        <p:blipFill>
          <a:blip r:embed="rId4"/>
          <a:srcRect/>
          <a:stretch>
            <a:fillRect/>
          </a:stretch>
        </p:blipFill>
        <p:spPr bwMode="auto">
          <a:xfrm>
            <a:off x="1908175" y="3644900"/>
            <a:ext cx="1419225" cy="889000"/>
          </a:xfrm>
          <a:prstGeom prst="rect">
            <a:avLst/>
          </a:prstGeom>
          <a:noFill/>
          <a:ln w="9525">
            <a:noFill/>
            <a:miter lim="800000"/>
            <a:headEnd/>
            <a:tailEnd/>
          </a:ln>
        </p:spPr>
      </p:pic>
      <p:pic>
        <p:nvPicPr>
          <p:cNvPr id="130059" name="Picture 2" descr="C:\Users\YOSHIHARA\Desktop\0801.gif"/>
          <p:cNvPicPr>
            <a:picLocks noChangeAspect="1" noChangeArrowheads="1"/>
          </p:cNvPicPr>
          <p:nvPr/>
        </p:nvPicPr>
        <p:blipFill>
          <a:blip r:embed="rId5"/>
          <a:srcRect b="50433"/>
          <a:stretch>
            <a:fillRect/>
          </a:stretch>
        </p:blipFill>
        <p:spPr bwMode="auto">
          <a:xfrm>
            <a:off x="6011863" y="4292600"/>
            <a:ext cx="1719262" cy="2549525"/>
          </a:xfrm>
          <a:prstGeom prst="rect">
            <a:avLst/>
          </a:prstGeom>
          <a:noFill/>
          <a:ln w="9525">
            <a:noFill/>
            <a:miter lim="800000"/>
            <a:headEnd/>
            <a:tailEnd/>
          </a:ln>
        </p:spPr>
      </p:pic>
      <p:pic>
        <p:nvPicPr>
          <p:cNvPr id="12297" name="Picture 3" descr="C:\Users\YOSHIHARA\Desktop\0802.gif"/>
          <p:cNvPicPr>
            <a:picLocks noChangeAspect="1" noChangeArrowheads="1"/>
          </p:cNvPicPr>
          <p:nvPr/>
        </p:nvPicPr>
        <p:blipFill>
          <a:blip r:embed="rId6"/>
          <a:srcRect/>
          <a:stretch>
            <a:fillRect/>
          </a:stretch>
        </p:blipFill>
        <p:spPr bwMode="auto">
          <a:xfrm>
            <a:off x="7451725" y="4365625"/>
            <a:ext cx="1079500" cy="7397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Scale>
                                      <p:cBhvr>
                                        <p:cTn id="7" dur="1000" decel="50000" fill="hold">
                                          <p:stCondLst>
                                            <p:cond delay="0"/>
                                          </p:stCondLst>
                                        </p:cTn>
                                        <p:tgtEl>
                                          <p:spTgt spid="130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0051"/>
                                        </p:tgtEl>
                                        <p:attrNameLst>
                                          <p:attrName>ppt_x</p:attrName>
                                          <p:attrName>ppt_y</p:attrName>
                                        </p:attrNameLst>
                                      </p:cBhvr>
                                    </p:animMotion>
                                    <p:animEffect transition="in" filter="fade">
                                      <p:cBhvr>
                                        <p:cTn id="9" dur="1000"/>
                                        <p:tgtEl>
                                          <p:spTgt spid="130051"/>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130055"/>
                                        </p:tgtEl>
                                        <p:attrNameLst>
                                          <p:attrName>style.visibility</p:attrName>
                                        </p:attrNameLst>
                                      </p:cBhvr>
                                      <p:to>
                                        <p:strVal val="visible"/>
                                      </p:to>
                                    </p:set>
                                    <p:animEffect transition="in" filter="checkerboard(across)">
                                      <p:cBhvr>
                                        <p:cTn id="13" dur="2000"/>
                                        <p:tgtEl>
                                          <p:spTgt spid="13005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30059"/>
                                        </p:tgtEl>
                                        <p:attrNameLst>
                                          <p:attrName>style.visibility</p:attrName>
                                        </p:attrNameLst>
                                      </p:cBhvr>
                                      <p:to>
                                        <p:strVal val="visible"/>
                                      </p:to>
                                    </p:set>
                                    <p:animEffect transition="in" filter="diamond(in)">
                                      <p:cBhvr>
                                        <p:cTn id="18" dur="2000"/>
                                        <p:tgtEl>
                                          <p:spTgt spid="130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1235676" y="154444"/>
            <a:ext cx="7339913" cy="2677656"/>
          </a:xfrm>
          <a:prstGeom prst="rect">
            <a:avLst/>
          </a:prstGeom>
          <a:noFill/>
          <a:ln w="9525">
            <a:noFill/>
            <a:miter lim="800000"/>
            <a:headEnd/>
            <a:tailEnd/>
          </a:ln>
        </p:spPr>
        <p:txBody>
          <a:bodyPr wrap="square">
            <a:spAutoFit/>
          </a:bodyPr>
          <a:lstStyle/>
          <a:p>
            <a:r>
              <a:rPr lang="ja-JP" altLang="en-US" sz="2800" b="1" dirty="0">
                <a:solidFill>
                  <a:srgbClr val="1C1C1C"/>
                </a:solidFill>
              </a:rPr>
              <a:t>「自然治癒力」だけでは回復出来ない時もあります。</a:t>
            </a:r>
          </a:p>
          <a:p>
            <a:r>
              <a:rPr lang="ja-JP" altLang="en-US" sz="2800" b="1" dirty="0">
                <a:solidFill>
                  <a:srgbClr val="1C1C1C"/>
                </a:solidFill>
              </a:rPr>
              <a:t>そこで、薬は病気の原因を取り除いたり、</a:t>
            </a:r>
          </a:p>
          <a:p>
            <a:r>
              <a:rPr lang="ja-JP" altLang="en-US" sz="2800" b="1" dirty="0">
                <a:solidFill>
                  <a:srgbClr val="1C1C1C"/>
                </a:solidFill>
              </a:rPr>
              <a:t>「自然治癒力」を助け、病気やけがが早く治るようにしたり、重くならないようにしたりします。</a:t>
            </a:r>
          </a:p>
        </p:txBody>
      </p:sp>
      <p:sp>
        <p:nvSpPr>
          <p:cNvPr id="14338" name="AutoShape 12"/>
          <p:cNvSpPr>
            <a:spLocks noChangeArrowheads="1"/>
          </p:cNvSpPr>
          <p:nvPr/>
        </p:nvSpPr>
        <p:spPr bwMode="auto">
          <a:xfrm>
            <a:off x="1619250" y="6000750"/>
            <a:ext cx="1584325" cy="431800"/>
          </a:xfrm>
          <a:prstGeom prst="roundRect">
            <a:avLst>
              <a:gd name="adj" fmla="val 16667"/>
            </a:avLst>
          </a:prstGeom>
          <a:solidFill>
            <a:srgbClr val="FF3300"/>
          </a:solidFill>
          <a:ln w="9525">
            <a:solidFill>
              <a:srgbClr val="FFFF99"/>
            </a:solidFill>
            <a:round/>
            <a:headEnd/>
            <a:tailEnd/>
          </a:ln>
        </p:spPr>
        <p:txBody>
          <a:bodyPr wrap="none" anchor="ctr"/>
          <a:lstStyle/>
          <a:p>
            <a:pPr algn="ctr"/>
            <a:r>
              <a:rPr lang="ja-JP" altLang="en-US" b="1">
                <a:solidFill>
                  <a:srgbClr val="FFFFCC"/>
                </a:solidFill>
              </a:rPr>
              <a:t>自然治癒力</a:t>
            </a:r>
          </a:p>
        </p:txBody>
      </p:sp>
      <p:sp>
        <p:nvSpPr>
          <p:cNvPr id="14339" name="AutoShape 13"/>
          <p:cNvSpPr>
            <a:spLocks noChangeArrowheads="1"/>
          </p:cNvSpPr>
          <p:nvPr/>
        </p:nvSpPr>
        <p:spPr bwMode="auto">
          <a:xfrm>
            <a:off x="4859338" y="5949950"/>
            <a:ext cx="1441450" cy="503238"/>
          </a:xfrm>
          <a:prstGeom prst="roundRect">
            <a:avLst>
              <a:gd name="adj" fmla="val 16667"/>
            </a:avLst>
          </a:prstGeom>
          <a:solidFill>
            <a:srgbClr val="FF3300"/>
          </a:solidFill>
          <a:ln w="9525">
            <a:solidFill>
              <a:srgbClr val="FFFF99"/>
            </a:solidFill>
            <a:round/>
            <a:headEnd/>
            <a:tailEnd/>
          </a:ln>
        </p:spPr>
        <p:txBody>
          <a:bodyPr wrap="none" anchor="ctr"/>
          <a:lstStyle/>
          <a:p>
            <a:pPr algn="ctr"/>
            <a:r>
              <a:rPr lang="ja-JP" altLang="en-US" b="1">
                <a:solidFill>
                  <a:srgbClr val="FFFFCC"/>
                </a:solidFill>
              </a:rPr>
              <a:t>自然治癒力</a:t>
            </a:r>
          </a:p>
        </p:txBody>
      </p:sp>
      <p:sp>
        <p:nvSpPr>
          <p:cNvPr id="14340" name="Text Box 14"/>
          <p:cNvSpPr txBox="1">
            <a:spLocks noChangeArrowheads="1"/>
          </p:cNvSpPr>
          <p:nvPr/>
        </p:nvSpPr>
        <p:spPr bwMode="auto">
          <a:xfrm>
            <a:off x="6443663" y="5949950"/>
            <a:ext cx="384175" cy="396875"/>
          </a:xfrm>
          <a:prstGeom prst="rect">
            <a:avLst/>
          </a:prstGeom>
          <a:noFill/>
          <a:ln w="9525">
            <a:noFill/>
            <a:miter lim="800000"/>
            <a:headEnd/>
            <a:tailEnd/>
          </a:ln>
        </p:spPr>
        <p:txBody>
          <a:bodyPr>
            <a:spAutoFit/>
          </a:bodyPr>
          <a:lstStyle/>
          <a:p>
            <a:r>
              <a:rPr lang="en-US" altLang="ja-JP" sz="2000" b="1">
                <a:latin typeface="Verdana" pitchFamily="34" charset="0"/>
              </a:rPr>
              <a:t>+</a:t>
            </a:r>
          </a:p>
        </p:txBody>
      </p:sp>
      <p:sp>
        <p:nvSpPr>
          <p:cNvPr id="14341" name="AutoShape 15"/>
          <p:cNvSpPr>
            <a:spLocks noChangeArrowheads="1"/>
          </p:cNvSpPr>
          <p:nvPr/>
        </p:nvSpPr>
        <p:spPr bwMode="auto">
          <a:xfrm>
            <a:off x="6948488" y="5949950"/>
            <a:ext cx="1511300" cy="555625"/>
          </a:xfrm>
          <a:prstGeom prst="roundRect">
            <a:avLst>
              <a:gd name="adj" fmla="val 16667"/>
            </a:avLst>
          </a:prstGeom>
          <a:solidFill>
            <a:schemeClr val="accent2"/>
          </a:solidFill>
          <a:ln w="9525">
            <a:solidFill>
              <a:schemeClr val="tx1"/>
            </a:solidFill>
            <a:round/>
            <a:headEnd/>
            <a:tailEnd/>
          </a:ln>
        </p:spPr>
        <p:txBody>
          <a:bodyPr wrap="none" anchor="ctr"/>
          <a:lstStyle/>
          <a:p>
            <a:pPr algn="ctr"/>
            <a:r>
              <a:rPr lang="ja-JP" altLang="en-US" b="1">
                <a:solidFill>
                  <a:schemeClr val="bg1"/>
                </a:solidFill>
              </a:rPr>
              <a:t>薬の力</a:t>
            </a:r>
          </a:p>
        </p:txBody>
      </p:sp>
      <p:pic>
        <p:nvPicPr>
          <p:cNvPr id="14342" name="Picture 1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85038" y="5013325"/>
            <a:ext cx="1535112" cy="1150938"/>
          </a:xfrm>
          <a:prstGeom prst="rect">
            <a:avLst/>
          </a:prstGeom>
          <a:noFill/>
          <a:ln w="9525">
            <a:noFill/>
            <a:miter lim="800000"/>
            <a:headEnd/>
            <a:tailEnd/>
          </a:ln>
        </p:spPr>
      </p:pic>
      <p:pic>
        <p:nvPicPr>
          <p:cNvPr id="132104" name="Picture 3" descr="C:\Users\YOSHIHARA\Desktop\0802.gif"/>
          <p:cNvPicPr>
            <a:picLocks noChangeAspect="1" noChangeArrowheads="1"/>
          </p:cNvPicPr>
          <p:nvPr/>
        </p:nvPicPr>
        <p:blipFill>
          <a:blip r:embed="rId4"/>
          <a:srcRect/>
          <a:stretch>
            <a:fillRect/>
          </a:stretch>
        </p:blipFill>
        <p:spPr bwMode="auto">
          <a:xfrm>
            <a:off x="3059113" y="3141663"/>
            <a:ext cx="1295400" cy="887412"/>
          </a:xfrm>
          <a:prstGeom prst="rect">
            <a:avLst/>
          </a:prstGeom>
          <a:noFill/>
          <a:ln w="9525">
            <a:noFill/>
            <a:miter lim="800000"/>
            <a:headEnd/>
            <a:tailEnd/>
          </a:ln>
        </p:spPr>
      </p:pic>
      <p:pic>
        <p:nvPicPr>
          <p:cNvPr id="132105" name="Picture 2" descr="C:\Users\YOSHIHARA\Desktop\0201.gif"/>
          <p:cNvPicPr>
            <a:picLocks noChangeAspect="1" noChangeArrowheads="1"/>
          </p:cNvPicPr>
          <p:nvPr/>
        </p:nvPicPr>
        <p:blipFill>
          <a:blip r:embed="rId5"/>
          <a:srcRect b="47441"/>
          <a:stretch>
            <a:fillRect/>
          </a:stretch>
        </p:blipFill>
        <p:spPr bwMode="auto">
          <a:xfrm>
            <a:off x="1331913" y="2636838"/>
            <a:ext cx="2152650" cy="3384550"/>
          </a:xfrm>
          <a:prstGeom prst="rect">
            <a:avLst/>
          </a:prstGeom>
          <a:noFill/>
          <a:ln w="9525">
            <a:noFill/>
            <a:miter lim="800000"/>
            <a:headEnd/>
            <a:tailEnd/>
          </a:ln>
        </p:spPr>
      </p:pic>
      <p:sp>
        <p:nvSpPr>
          <p:cNvPr id="14345" name="AutoShape 10"/>
          <p:cNvSpPr>
            <a:spLocks noChangeArrowheads="1"/>
          </p:cNvSpPr>
          <p:nvPr/>
        </p:nvSpPr>
        <p:spPr bwMode="auto">
          <a:xfrm>
            <a:off x="0" y="3984625"/>
            <a:ext cx="1692275" cy="1152525"/>
          </a:xfrm>
          <a:prstGeom prst="wedgeEllipseCallout">
            <a:avLst>
              <a:gd name="adj1" fmla="val 56287"/>
              <a:gd name="adj2" fmla="val 28926"/>
            </a:avLst>
          </a:prstGeom>
          <a:solidFill>
            <a:srgbClr val="FFCC99"/>
          </a:solidFill>
          <a:ln w="9525">
            <a:solidFill>
              <a:srgbClr val="FFFF99"/>
            </a:solidFill>
            <a:miter lim="800000"/>
            <a:headEnd/>
            <a:tailEnd/>
          </a:ln>
        </p:spPr>
        <p:txBody>
          <a:bodyPr anchor="ctr" anchorCtr="1"/>
          <a:lstStyle/>
          <a:p>
            <a:pPr algn="ctr"/>
            <a:r>
              <a:rPr lang="ja-JP" altLang="en-US" sz="2000" b="1"/>
              <a:t>元気な時</a:t>
            </a:r>
          </a:p>
        </p:txBody>
      </p:sp>
      <p:pic>
        <p:nvPicPr>
          <p:cNvPr id="132107" name="Picture 2" descr="C:\Users\YOSHIHARA\Desktop\1001.gif"/>
          <p:cNvPicPr>
            <a:picLocks noChangeAspect="1" noChangeArrowheads="1"/>
          </p:cNvPicPr>
          <p:nvPr/>
        </p:nvPicPr>
        <p:blipFill>
          <a:blip r:embed="rId6"/>
          <a:srcRect/>
          <a:stretch>
            <a:fillRect/>
          </a:stretch>
        </p:blipFill>
        <p:spPr bwMode="auto">
          <a:xfrm>
            <a:off x="4211638" y="2708275"/>
            <a:ext cx="3600450" cy="3211513"/>
          </a:xfrm>
          <a:prstGeom prst="rect">
            <a:avLst/>
          </a:prstGeom>
          <a:noFill/>
          <a:ln w="9525">
            <a:noFill/>
            <a:miter lim="800000"/>
            <a:headEnd/>
            <a:tailEnd/>
          </a:ln>
        </p:spPr>
      </p:pic>
      <p:sp>
        <p:nvSpPr>
          <p:cNvPr id="14347" name="AutoShape 11"/>
          <p:cNvSpPr>
            <a:spLocks noChangeArrowheads="1"/>
          </p:cNvSpPr>
          <p:nvPr/>
        </p:nvSpPr>
        <p:spPr bwMode="auto">
          <a:xfrm>
            <a:off x="7308850" y="4005263"/>
            <a:ext cx="1692275" cy="1152525"/>
          </a:xfrm>
          <a:prstGeom prst="wedgeEllipseCallout">
            <a:avLst>
              <a:gd name="adj1" fmla="val -54407"/>
              <a:gd name="adj2" fmla="val -36639"/>
            </a:avLst>
          </a:prstGeom>
          <a:solidFill>
            <a:schemeClr val="accent1"/>
          </a:solidFill>
          <a:ln w="9525">
            <a:solidFill>
              <a:srgbClr val="FFFF99"/>
            </a:solidFill>
            <a:miter lim="800000"/>
            <a:headEnd/>
            <a:tailEnd/>
          </a:ln>
        </p:spPr>
        <p:txBody>
          <a:bodyPr anchor="ctr" anchorCtr="1"/>
          <a:lstStyle/>
          <a:p>
            <a:pPr algn="ctr"/>
            <a:r>
              <a:rPr lang="ja-JP" altLang="en-US" sz="2000" b="1"/>
              <a:t>体が弱った時</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2105"/>
                                        </p:tgtEl>
                                        <p:attrNameLst>
                                          <p:attrName>style.visibility</p:attrName>
                                        </p:attrNameLst>
                                      </p:cBhvr>
                                      <p:to>
                                        <p:strVal val="visible"/>
                                      </p:to>
                                    </p:set>
                                    <p:animEffect transition="in" filter="checkerboard(across)">
                                      <p:cBhvr>
                                        <p:cTn id="7" dur="500"/>
                                        <p:tgtEl>
                                          <p:spTgt spid="13210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3210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32107"/>
                                        </p:tgtEl>
                                        <p:attrNameLst>
                                          <p:attrName>style.visibility</p:attrName>
                                        </p:attrNameLst>
                                      </p:cBhvr>
                                      <p:to>
                                        <p:strVal val="visible"/>
                                      </p:to>
                                    </p:set>
                                    <p:animEffect transition="in" filter="diamond(in)">
                                      <p:cBhvr>
                                        <p:cTn id="16" dur="2000"/>
                                        <p:tgtEl>
                                          <p:spTgt spid="132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6" name="AutoShape 5"/>
          <p:cNvSpPr>
            <a:spLocks noChangeArrowheads="1"/>
          </p:cNvSpPr>
          <p:nvPr/>
        </p:nvSpPr>
        <p:spPr bwMode="auto">
          <a:xfrm>
            <a:off x="1420984" y="476250"/>
            <a:ext cx="7488238" cy="1657350"/>
          </a:xfrm>
          <a:prstGeom prst="wedgeRoundRectCallout">
            <a:avLst>
              <a:gd name="adj1" fmla="val -13014"/>
              <a:gd name="adj2" fmla="val 48468"/>
              <a:gd name="adj3" fmla="val 16667"/>
            </a:avLst>
          </a:prstGeom>
          <a:solidFill>
            <a:srgbClr val="CCECFF"/>
          </a:solidFill>
          <a:ln w="9525">
            <a:noFill/>
            <a:miter lim="800000"/>
            <a:headEnd/>
            <a:tailEnd/>
          </a:ln>
        </p:spPr>
        <p:txBody>
          <a:bodyPr/>
          <a:lstStyle/>
          <a:p>
            <a:r>
              <a:rPr lang="ja-JP" altLang="en-US" sz="4000" b="1" dirty="0">
                <a:solidFill>
                  <a:srgbClr val="1C1C1C"/>
                </a:solidFill>
              </a:rPr>
              <a:t>「薬」には、どのような種類が</a:t>
            </a:r>
          </a:p>
          <a:p>
            <a:r>
              <a:rPr lang="ja-JP" altLang="en-US" sz="4000" b="1" dirty="0">
                <a:solidFill>
                  <a:srgbClr val="1C1C1C"/>
                </a:solidFill>
              </a:rPr>
              <a:t>　　　　あるのですか？</a:t>
            </a:r>
          </a:p>
        </p:txBody>
      </p:sp>
      <p:sp>
        <p:nvSpPr>
          <p:cNvPr id="94217" name="Text Box 4"/>
          <p:cNvSpPr txBox="1">
            <a:spLocks noChangeArrowheads="1"/>
          </p:cNvSpPr>
          <p:nvPr/>
        </p:nvSpPr>
        <p:spPr bwMode="auto">
          <a:xfrm>
            <a:off x="3616325" y="4802188"/>
            <a:ext cx="184150" cy="366712"/>
          </a:xfrm>
          <a:prstGeom prst="rect">
            <a:avLst/>
          </a:prstGeom>
          <a:noFill/>
          <a:ln w="9525">
            <a:noFill/>
            <a:miter lim="800000"/>
            <a:headEnd/>
            <a:tailEnd/>
          </a:ln>
        </p:spPr>
        <p:txBody>
          <a:bodyPr wrap="none">
            <a:spAutoFit/>
          </a:bodyPr>
          <a:lstStyle/>
          <a:p>
            <a:endParaRPr lang="ja-JP" altLang="en-US"/>
          </a:p>
        </p:txBody>
      </p:sp>
      <p:sp>
        <p:nvSpPr>
          <p:cNvPr id="94218" name="Text Box 5"/>
          <p:cNvSpPr txBox="1">
            <a:spLocks noChangeArrowheads="1"/>
          </p:cNvSpPr>
          <p:nvPr/>
        </p:nvSpPr>
        <p:spPr bwMode="auto">
          <a:xfrm>
            <a:off x="1743075" y="5451475"/>
            <a:ext cx="184150" cy="366713"/>
          </a:xfrm>
          <a:prstGeom prst="rect">
            <a:avLst/>
          </a:prstGeom>
          <a:noFill/>
          <a:ln w="9525">
            <a:noFill/>
            <a:miter lim="800000"/>
            <a:headEnd/>
            <a:tailEnd/>
          </a:ln>
        </p:spPr>
        <p:txBody>
          <a:bodyPr wrap="none">
            <a:spAutoFit/>
          </a:bodyPr>
          <a:lstStyle/>
          <a:p>
            <a:endParaRPr lang="ja-JP" altLang="en-US"/>
          </a:p>
        </p:txBody>
      </p:sp>
      <p:sp>
        <p:nvSpPr>
          <p:cNvPr id="94219" name="角丸四角形 10"/>
          <p:cNvSpPr>
            <a:spLocks noChangeArrowheads="1"/>
          </p:cNvSpPr>
          <p:nvPr/>
        </p:nvSpPr>
        <p:spPr bwMode="auto">
          <a:xfrm>
            <a:off x="539750" y="2852738"/>
            <a:ext cx="7488238" cy="3600450"/>
          </a:xfrm>
          <a:prstGeom prst="roundRect">
            <a:avLst>
              <a:gd name="adj" fmla="val 16667"/>
            </a:avLst>
          </a:prstGeom>
          <a:solidFill>
            <a:srgbClr val="FFFFC3"/>
          </a:solidFill>
          <a:ln w="25400" algn="ctr">
            <a:solidFill>
              <a:srgbClr val="89A4A7"/>
            </a:solidFill>
            <a:round/>
            <a:headEnd/>
            <a:tailEnd/>
          </a:ln>
        </p:spPr>
        <p:txBody>
          <a:bodyPr/>
          <a:lstStyle/>
          <a:p>
            <a:r>
              <a:rPr lang="ja-JP" altLang="en-US" sz="3200" b="1">
                <a:solidFill>
                  <a:srgbClr val="1C1C1C"/>
                </a:solidFill>
              </a:rPr>
              <a:t>今まで見たことがある薬の形を思い出してください。</a:t>
            </a:r>
            <a:endParaRPr lang="ja-JP" altLang="en-US" sz="3200" b="1"/>
          </a:p>
          <a:p>
            <a:endParaRPr lang="ja-JP" altLang="en-US" sz="4000"/>
          </a:p>
        </p:txBody>
      </p:sp>
      <p:pic>
        <p:nvPicPr>
          <p:cNvPr id="134150" name="Picture 2" descr="C:\Users\YOSHIHARA\Desktop\1201.gif"/>
          <p:cNvPicPr>
            <a:picLocks noChangeAspect="1" noChangeArrowheads="1"/>
          </p:cNvPicPr>
          <p:nvPr/>
        </p:nvPicPr>
        <p:blipFill>
          <a:blip r:embed="rId3"/>
          <a:srcRect/>
          <a:stretch>
            <a:fillRect/>
          </a:stretch>
        </p:blipFill>
        <p:spPr bwMode="auto">
          <a:xfrm>
            <a:off x="5940425" y="3789363"/>
            <a:ext cx="1943100" cy="1536700"/>
          </a:xfrm>
          <a:prstGeom prst="rect">
            <a:avLst/>
          </a:prstGeom>
          <a:noFill/>
          <a:ln w="9525">
            <a:noFill/>
            <a:miter lim="800000"/>
            <a:headEnd/>
            <a:tailEnd/>
          </a:ln>
        </p:spPr>
      </p:pic>
      <p:graphicFrame>
        <p:nvGraphicFramePr>
          <p:cNvPr id="134151" name="Object 3"/>
          <p:cNvGraphicFramePr>
            <a:graphicFrameLocks noChangeAspect="1"/>
          </p:cNvGraphicFramePr>
          <p:nvPr/>
        </p:nvGraphicFramePr>
        <p:xfrm>
          <a:off x="3348038" y="4292600"/>
          <a:ext cx="2293937" cy="1617663"/>
        </p:xfrm>
        <a:graphic>
          <a:graphicData uri="http://schemas.openxmlformats.org/presentationml/2006/ole">
            <mc:AlternateContent xmlns:mc="http://schemas.openxmlformats.org/markup-compatibility/2006">
              <mc:Choice xmlns:v="urn:schemas-microsoft-com:vml" Requires="v">
                <p:oleObj name="Image" r:id="rId4" imgW="5642076" imgH="3977409" progId="">
                  <p:embed/>
                </p:oleObj>
              </mc:Choice>
              <mc:Fallback>
                <p:oleObj name="Image" r:id="rId4" imgW="5642076" imgH="3977409" progId="">
                  <p:embed/>
                  <p:pic>
                    <p:nvPicPr>
                      <p:cNvPr id="0" name="Object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8038" y="4292600"/>
                        <a:ext cx="2293937" cy="161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9" descr="j0233203"/>
          <p:cNvPicPr>
            <a:picLocks noChangeAspect="1" noChangeArrowheads="1"/>
          </p:cNvPicPr>
          <p:nvPr/>
        </p:nvPicPr>
        <p:blipFill>
          <a:blip r:embed="rId6"/>
          <a:srcRect/>
          <a:stretch>
            <a:fillRect/>
          </a:stretch>
        </p:blipFill>
        <p:spPr bwMode="auto">
          <a:xfrm>
            <a:off x="1187450" y="4868863"/>
            <a:ext cx="1490663" cy="12128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4151"/>
                                        </p:tgtEl>
                                        <p:attrNameLst>
                                          <p:attrName>style.visibility</p:attrName>
                                        </p:attrNameLst>
                                      </p:cBhvr>
                                      <p:to>
                                        <p:strVal val="visible"/>
                                      </p:to>
                                    </p:set>
                                    <p:anim calcmode="lin" valueType="num">
                                      <p:cBhvr additive="base">
                                        <p:cTn id="11" dur="500" fill="hold"/>
                                        <p:tgtEl>
                                          <p:spTgt spid="134151"/>
                                        </p:tgtEl>
                                        <p:attrNameLst>
                                          <p:attrName>ppt_x</p:attrName>
                                        </p:attrNameLst>
                                      </p:cBhvr>
                                      <p:tavLst>
                                        <p:tav tm="0">
                                          <p:val>
                                            <p:strVal val="#ppt_x"/>
                                          </p:val>
                                        </p:tav>
                                        <p:tav tm="100000">
                                          <p:val>
                                            <p:strVal val="#ppt_x"/>
                                          </p:val>
                                        </p:tav>
                                      </p:tavLst>
                                    </p:anim>
                                    <p:anim calcmode="lin" valueType="num">
                                      <p:cBhvr additive="base">
                                        <p:cTn id="12" dur="500" fill="hold"/>
                                        <p:tgtEl>
                                          <p:spTgt spid="1341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4150"/>
                                        </p:tgtEl>
                                        <p:attrNameLst>
                                          <p:attrName>style.visibility</p:attrName>
                                        </p:attrNameLst>
                                      </p:cBhvr>
                                      <p:to>
                                        <p:strVal val="visible"/>
                                      </p:to>
                                    </p:set>
                                    <p:animEffect transition="in" filter="checkerboard(across)">
                                      <p:cBhvr>
                                        <p:cTn id="17"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84" name="Rectangle 2"/>
          <p:cNvSpPr>
            <a:spLocks noGrp="1" noChangeArrowheads="1"/>
          </p:cNvSpPr>
          <p:nvPr>
            <p:ph type="title" idx="4294967295"/>
          </p:nvPr>
        </p:nvSpPr>
        <p:spPr>
          <a:xfrm>
            <a:off x="1438275" y="260350"/>
            <a:ext cx="7705725" cy="1216025"/>
          </a:xfrm>
        </p:spPr>
        <p:txBody>
          <a:bodyPr/>
          <a:lstStyle/>
          <a:p>
            <a:pPr eaLnBrk="1" hangingPunct="1"/>
            <a:r>
              <a:rPr lang="ja-JP" altLang="en-US" sz="2900"/>
              <a:t>薬の種類は大きく</a:t>
            </a:r>
            <a:br>
              <a:rPr lang="ja-JP" altLang="en-US" sz="2900"/>
            </a:br>
            <a:r>
              <a:rPr lang="ja-JP" altLang="en-US" sz="2900"/>
              <a:t>　　　　　３つに分類されます</a:t>
            </a:r>
          </a:p>
        </p:txBody>
      </p:sp>
      <p:sp>
        <p:nvSpPr>
          <p:cNvPr id="136195" name="AutoShape 6"/>
          <p:cNvSpPr>
            <a:spLocks noChangeArrowheads="1"/>
          </p:cNvSpPr>
          <p:nvPr/>
        </p:nvSpPr>
        <p:spPr bwMode="auto">
          <a:xfrm>
            <a:off x="250825" y="1557338"/>
            <a:ext cx="2808288" cy="5040312"/>
          </a:xfrm>
          <a:prstGeom prst="roundRect">
            <a:avLst>
              <a:gd name="adj" fmla="val 16667"/>
            </a:avLst>
          </a:prstGeom>
          <a:solidFill>
            <a:srgbClr val="E9EEF3"/>
          </a:solidFill>
          <a:ln w="57150">
            <a:solidFill>
              <a:schemeClr val="accent2"/>
            </a:solidFill>
            <a:round/>
            <a:headEnd/>
            <a:tailEnd/>
          </a:ln>
        </p:spPr>
        <p:txBody>
          <a:bodyPr wrap="none"/>
          <a:lstStyle/>
          <a:p>
            <a:pPr algn="ctr"/>
            <a:r>
              <a:rPr lang="ja-JP" altLang="en-US" sz="3200" b="1" u="sng">
                <a:solidFill>
                  <a:schemeClr val="accent2"/>
                </a:solidFill>
              </a:rPr>
              <a:t>内服薬</a:t>
            </a:r>
          </a:p>
          <a:p>
            <a:pPr algn="ctr"/>
            <a:r>
              <a:rPr lang="ja-JP" altLang="en-US"/>
              <a:t>　</a:t>
            </a:r>
            <a:r>
              <a:rPr lang="ja-JP" altLang="en-US" b="1"/>
              <a:t>口からのむ薬</a:t>
            </a:r>
          </a:p>
        </p:txBody>
      </p:sp>
      <p:sp>
        <p:nvSpPr>
          <p:cNvPr id="136196" name="AutoShape 7"/>
          <p:cNvSpPr>
            <a:spLocks noChangeArrowheads="1"/>
          </p:cNvSpPr>
          <p:nvPr/>
        </p:nvSpPr>
        <p:spPr bwMode="auto">
          <a:xfrm>
            <a:off x="3203575" y="1557338"/>
            <a:ext cx="2952750" cy="5111750"/>
          </a:xfrm>
          <a:prstGeom prst="roundRect">
            <a:avLst>
              <a:gd name="adj" fmla="val 16667"/>
            </a:avLst>
          </a:prstGeom>
          <a:solidFill>
            <a:srgbClr val="FFFFCC"/>
          </a:solidFill>
          <a:ln w="57150">
            <a:solidFill>
              <a:srgbClr val="FF3300"/>
            </a:solidFill>
            <a:round/>
            <a:headEnd/>
            <a:tailEnd/>
          </a:ln>
        </p:spPr>
        <p:txBody>
          <a:bodyPr wrap="none"/>
          <a:lstStyle/>
          <a:p>
            <a:pPr algn="ctr"/>
            <a:r>
              <a:rPr lang="ja-JP" altLang="en-US" sz="3200" b="1" u="sng">
                <a:solidFill>
                  <a:srgbClr val="FF3300"/>
                </a:solidFill>
              </a:rPr>
              <a:t>外用薬</a:t>
            </a:r>
          </a:p>
          <a:p>
            <a:pPr algn="ctr"/>
            <a:r>
              <a:rPr lang="ja-JP" altLang="en-US"/>
              <a:t>皮膚、目、鼻などの</a:t>
            </a:r>
          </a:p>
          <a:p>
            <a:pPr algn="ctr"/>
            <a:r>
              <a:rPr lang="ja-JP" altLang="en-US"/>
              <a:t>粘膜に使用する薬</a:t>
            </a:r>
          </a:p>
        </p:txBody>
      </p:sp>
      <p:sp>
        <p:nvSpPr>
          <p:cNvPr id="136197" name="AutoShape 8"/>
          <p:cNvSpPr>
            <a:spLocks noChangeArrowheads="1"/>
          </p:cNvSpPr>
          <p:nvPr/>
        </p:nvSpPr>
        <p:spPr bwMode="auto">
          <a:xfrm>
            <a:off x="6300788" y="1628775"/>
            <a:ext cx="2663825" cy="5040313"/>
          </a:xfrm>
          <a:prstGeom prst="roundRect">
            <a:avLst>
              <a:gd name="adj" fmla="val 16667"/>
            </a:avLst>
          </a:prstGeom>
          <a:solidFill>
            <a:srgbClr val="EBFFEB"/>
          </a:solidFill>
          <a:ln w="57150">
            <a:solidFill>
              <a:schemeClr val="hlink"/>
            </a:solidFill>
            <a:round/>
            <a:headEnd/>
            <a:tailEnd/>
          </a:ln>
        </p:spPr>
        <p:txBody>
          <a:bodyPr wrap="none"/>
          <a:lstStyle/>
          <a:p>
            <a:pPr algn="ctr"/>
            <a:r>
              <a:rPr lang="ja-JP" altLang="en-US" sz="3200" b="1" u="sng"/>
              <a:t>注射剤</a:t>
            </a:r>
          </a:p>
          <a:p>
            <a:pPr algn="ctr"/>
            <a:r>
              <a:rPr lang="ja-JP" altLang="en-US"/>
              <a:t>皮膚や筋肉、</a:t>
            </a:r>
          </a:p>
          <a:p>
            <a:pPr algn="ctr"/>
            <a:r>
              <a:rPr lang="ja-JP" altLang="en-US"/>
              <a:t>あるいは血管内に</a:t>
            </a:r>
          </a:p>
          <a:p>
            <a:pPr algn="ctr"/>
            <a:r>
              <a:rPr lang="ja-JP" altLang="en-US"/>
              <a:t>直接入れる薬</a:t>
            </a:r>
          </a:p>
        </p:txBody>
      </p:sp>
      <p:grpSp>
        <p:nvGrpSpPr>
          <p:cNvPr id="96288" name="Group 31"/>
          <p:cNvGrpSpPr>
            <a:grpSpLocks/>
          </p:cNvGrpSpPr>
          <p:nvPr/>
        </p:nvGrpSpPr>
        <p:grpSpPr bwMode="auto">
          <a:xfrm>
            <a:off x="395288" y="2852738"/>
            <a:ext cx="1243012" cy="1662112"/>
            <a:chOff x="1020" y="1979"/>
            <a:chExt cx="783" cy="1047"/>
          </a:xfrm>
        </p:grpSpPr>
        <p:graphicFrame>
          <p:nvGraphicFramePr>
            <p:cNvPr id="96263" name="Object 11"/>
            <p:cNvGraphicFramePr>
              <a:graphicFrameLocks noChangeAspect="1"/>
            </p:cNvGraphicFramePr>
            <p:nvPr/>
          </p:nvGraphicFramePr>
          <p:xfrm>
            <a:off x="1020" y="1979"/>
            <a:ext cx="678" cy="856"/>
          </p:xfrm>
          <a:graphic>
            <a:graphicData uri="http://schemas.openxmlformats.org/presentationml/2006/ole">
              <mc:AlternateContent xmlns:mc="http://schemas.openxmlformats.org/markup-compatibility/2006">
                <mc:Choice xmlns:v="urn:schemas-microsoft-com:vml" Requires="v">
                  <p:oleObj name="Image" r:id="rId3" imgW="2222222" imgH="2806349" progId="">
                    <p:embed/>
                  </p:oleObj>
                </mc:Choice>
                <mc:Fallback>
                  <p:oleObj name="Image" r:id="rId3" imgW="2222222" imgH="2806349" progId="">
                    <p:embed/>
                    <p:pic>
                      <p:nvPicPr>
                        <p:cNvPr id="0" name="Object 1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0" y="1979"/>
                          <a:ext cx="678" cy="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305" name="Text Box 26"/>
            <p:cNvSpPr txBox="1">
              <a:spLocks noChangeArrowheads="1"/>
            </p:cNvSpPr>
            <p:nvPr/>
          </p:nvSpPr>
          <p:spPr bwMode="auto">
            <a:xfrm>
              <a:off x="1111" y="2795"/>
              <a:ext cx="692" cy="231"/>
            </a:xfrm>
            <a:prstGeom prst="rect">
              <a:avLst/>
            </a:prstGeom>
            <a:noFill/>
            <a:ln w="9525">
              <a:noFill/>
              <a:miter lim="800000"/>
              <a:headEnd/>
              <a:tailEnd/>
            </a:ln>
          </p:spPr>
          <p:txBody>
            <a:bodyPr wrap="none">
              <a:spAutoFit/>
            </a:bodyPr>
            <a:lstStyle/>
            <a:p>
              <a:r>
                <a:rPr lang="ja-JP" altLang="en-US">
                  <a:ea typeface="HG創英角ｺﾞｼｯｸUB" pitchFamily="49" charset="-128"/>
                </a:rPr>
                <a:t>カプセル</a:t>
              </a:r>
            </a:p>
          </p:txBody>
        </p:sp>
      </p:grpSp>
      <p:grpSp>
        <p:nvGrpSpPr>
          <p:cNvPr id="96289" name="Group 30"/>
          <p:cNvGrpSpPr>
            <a:grpSpLocks/>
          </p:cNvGrpSpPr>
          <p:nvPr/>
        </p:nvGrpSpPr>
        <p:grpSpPr bwMode="auto">
          <a:xfrm>
            <a:off x="1763713" y="2708275"/>
            <a:ext cx="1076325" cy="1655763"/>
            <a:chOff x="295" y="2160"/>
            <a:chExt cx="678" cy="1043"/>
          </a:xfrm>
        </p:grpSpPr>
        <p:graphicFrame>
          <p:nvGraphicFramePr>
            <p:cNvPr id="96266" name="Object 10"/>
            <p:cNvGraphicFramePr>
              <a:graphicFrameLocks noChangeAspect="1"/>
            </p:cNvGraphicFramePr>
            <p:nvPr/>
          </p:nvGraphicFramePr>
          <p:xfrm>
            <a:off x="295" y="2160"/>
            <a:ext cx="678" cy="859"/>
          </p:xfrm>
          <a:graphic>
            <a:graphicData uri="http://schemas.openxmlformats.org/presentationml/2006/ole">
              <mc:AlternateContent xmlns:mc="http://schemas.openxmlformats.org/markup-compatibility/2006">
                <mc:Choice xmlns:v="urn:schemas-microsoft-com:vml" Requires="v">
                  <p:oleObj name="Image" r:id="rId5" imgW="2184127" imgH="2768254" progId="">
                    <p:embed/>
                  </p:oleObj>
                </mc:Choice>
                <mc:Fallback>
                  <p:oleObj name="Image" r:id="rId5" imgW="2184127" imgH="2768254" progId="">
                    <p:embed/>
                    <p:pic>
                      <p:nvPicPr>
                        <p:cNvPr id="0" name="Object 1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 y="2160"/>
                          <a:ext cx="678" cy="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304" name="Text Box 27"/>
            <p:cNvSpPr txBox="1">
              <a:spLocks noChangeArrowheads="1"/>
            </p:cNvSpPr>
            <p:nvPr/>
          </p:nvSpPr>
          <p:spPr bwMode="auto">
            <a:xfrm>
              <a:off x="435" y="2972"/>
              <a:ext cx="404" cy="231"/>
            </a:xfrm>
            <a:prstGeom prst="rect">
              <a:avLst/>
            </a:prstGeom>
            <a:noFill/>
            <a:ln w="9525">
              <a:noFill/>
              <a:miter lim="800000"/>
              <a:headEnd/>
              <a:tailEnd/>
            </a:ln>
          </p:spPr>
          <p:txBody>
            <a:bodyPr wrap="none">
              <a:spAutoFit/>
            </a:bodyPr>
            <a:lstStyle/>
            <a:p>
              <a:r>
                <a:rPr lang="ja-JP" altLang="en-US">
                  <a:ea typeface="HG創英角ｺﾞｼｯｸUB" pitchFamily="49" charset="-128"/>
                </a:rPr>
                <a:t>錠剤</a:t>
              </a:r>
            </a:p>
          </p:txBody>
        </p:sp>
      </p:grpSp>
      <p:grpSp>
        <p:nvGrpSpPr>
          <p:cNvPr id="96290" name="Group 32"/>
          <p:cNvGrpSpPr>
            <a:grpSpLocks/>
          </p:cNvGrpSpPr>
          <p:nvPr/>
        </p:nvGrpSpPr>
        <p:grpSpPr bwMode="auto">
          <a:xfrm>
            <a:off x="250825" y="4797425"/>
            <a:ext cx="1250950" cy="1298575"/>
            <a:chOff x="204" y="3385"/>
            <a:chExt cx="788" cy="818"/>
          </a:xfrm>
        </p:grpSpPr>
        <p:graphicFrame>
          <p:nvGraphicFramePr>
            <p:cNvPr id="96269" name="Object 12"/>
            <p:cNvGraphicFramePr>
              <a:graphicFrameLocks noChangeAspect="1"/>
            </p:cNvGraphicFramePr>
            <p:nvPr/>
          </p:nvGraphicFramePr>
          <p:xfrm>
            <a:off x="249" y="3385"/>
            <a:ext cx="723" cy="676"/>
          </p:xfrm>
          <a:graphic>
            <a:graphicData uri="http://schemas.openxmlformats.org/presentationml/2006/ole">
              <mc:AlternateContent xmlns:mc="http://schemas.openxmlformats.org/markup-compatibility/2006">
                <mc:Choice xmlns:v="urn:schemas-microsoft-com:vml" Requires="v">
                  <p:oleObj name="Image" r:id="rId7" imgW="1726984" imgH="1612698" progId="">
                    <p:embed/>
                  </p:oleObj>
                </mc:Choice>
                <mc:Fallback>
                  <p:oleObj name="Image" r:id="rId7" imgW="1726984" imgH="1612698" progId="">
                    <p:embed/>
                    <p:pic>
                      <p:nvPicPr>
                        <p:cNvPr id="0" name="Object 1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 y="3385"/>
                          <a:ext cx="723" cy="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303" name="Text Box 28"/>
            <p:cNvSpPr txBox="1">
              <a:spLocks noChangeArrowheads="1"/>
            </p:cNvSpPr>
            <p:nvPr/>
          </p:nvSpPr>
          <p:spPr bwMode="auto">
            <a:xfrm>
              <a:off x="204" y="3838"/>
              <a:ext cx="788" cy="365"/>
            </a:xfrm>
            <a:prstGeom prst="rect">
              <a:avLst/>
            </a:prstGeom>
            <a:noFill/>
            <a:ln w="9525">
              <a:noFill/>
              <a:miter lim="800000"/>
              <a:headEnd/>
              <a:tailEnd/>
            </a:ln>
          </p:spPr>
          <p:txBody>
            <a:bodyPr wrap="none">
              <a:spAutoFit/>
            </a:bodyPr>
            <a:lstStyle/>
            <a:p>
              <a:r>
                <a:rPr lang="ja-JP" altLang="en-US">
                  <a:ea typeface="HG創英角ｺﾞｼｯｸUB" pitchFamily="49" charset="-128"/>
                </a:rPr>
                <a:t>散剤</a:t>
              </a:r>
            </a:p>
            <a:p>
              <a:r>
                <a:rPr lang="ja-JP" altLang="en-US" sz="1400">
                  <a:ea typeface="HG創英角ｺﾞｼｯｸUB" pitchFamily="49" charset="-128"/>
                </a:rPr>
                <a:t>（粉ぐすり）</a:t>
              </a:r>
            </a:p>
          </p:txBody>
        </p:sp>
      </p:grpSp>
      <p:grpSp>
        <p:nvGrpSpPr>
          <p:cNvPr id="96291" name="Group 33"/>
          <p:cNvGrpSpPr>
            <a:grpSpLocks/>
          </p:cNvGrpSpPr>
          <p:nvPr/>
        </p:nvGrpSpPr>
        <p:grpSpPr bwMode="auto">
          <a:xfrm>
            <a:off x="1619250" y="4725988"/>
            <a:ext cx="1327150" cy="1517650"/>
            <a:chOff x="1020" y="3113"/>
            <a:chExt cx="836" cy="956"/>
          </a:xfrm>
        </p:grpSpPr>
        <p:graphicFrame>
          <p:nvGraphicFramePr>
            <p:cNvPr id="96272" name="Object 13"/>
            <p:cNvGraphicFramePr>
              <a:graphicFrameLocks noChangeAspect="1"/>
            </p:cNvGraphicFramePr>
            <p:nvPr/>
          </p:nvGraphicFramePr>
          <p:xfrm>
            <a:off x="1156" y="3113"/>
            <a:ext cx="519" cy="728"/>
          </p:xfrm>
          <a:graphic>
            <a:graphicData uri="http://schemas.openxmlformats.org/presentationml/2006/ole">
              <mc:AlternateContent xmlns:mc="http://schemas.openxmlformats.org/markup-compatibility/2006">
                <mc:Choice xmlns:v="urn:schemas-microsoft-com:vml" Requires="v">
                  <p:oleObj name="Image" r:id="rId9" imgW="1104372" imgH="1549206" progId="">
                    <p:embed/>
                  </p:oleObj>
                </mc:Choice>
                <mc:Fallback>
                  <p:oleObj name="Image" r:id="rId9" imgW="1104372" imgH="1549206" progId="">
                    <p:embed/>
                    <p:pic>
                      <p:nvPicPr>
                        <p:cNvPr id="0" name="Object 13"/>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6" y="3113"/>
                          <a:ext cx="519"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302" name="Text Box 29"/>
            <p:cNvSpPr txBox="1">
              <a:spLocks noChangeArrowheads="1"/>
            </p:cNvSpPr>
            <p:nvPr/>
          </p:nvSpPr>
          <p:spPr bwMode="auto">
            <a:xfrm>
              <a:off x="1020" y="3838"/>
              <a:ext cx="836" cy="231"/>
            </a:xfrm>
            <a:prstGeom prst="rect">
              <a:avLst/>
            </a:prstGeom>
            <a:noFill/>
            <a:ln w="9525">
              <a:noFill/>
              <a:miter lim="800000"/>
              <a:headEnd/>
              <a:tailEnd/>
            </a:ln>
          </p:spPr>
          <p:txBody>
            <a:bodyPr wrap="none">
              <a:spAutoFit/>
            </a:bodyPr>
            <a:lstStyle/>
            <a:p>
              <a:r>
                <a:rPr lang="ja-JP" altLang="en-US">
                  <a:ea typeface="HG創英角ｺﾞｼｯｸUB" pitchFamily="49" charset="-128"/>
                </a:rPr>
                <a:t>シロップ剤</a:t>
              </a:r>
            </a:p>
          </p:txBody>
        </p:sp>
      </p:grpSp>
      <p:grpSp>
        <p:nvGrpSpPr>
          <p:cNvPr id="96292" name="Group 37"/>
          <p:cNvGrpSpPr>
            <a:grpSpLocks/>
          </p:cNvGrpSpPr>
          <p:nvPr/>
        </p:nvGrpSpPr>
        <p:grpSpPr bwMode="auto">
          <a:xfrm>
            <a:off x="3635375" y="2781300"/>
            <a:ext cx="2257425" cy="1727200"/>
            <a:chOff x="2109" y="1933"/>
            <a:chExt cx="1516" cy="1095"/>
          </a:xfrm>
        </p:grpSpPr>
        <p:graphicFrame>
          <p:nvGraphicFramePr>
            <p:cNvPr id="96275" name="Object 2"/>
            <p:cNvGraphicFramePr>
              <a:graphicFrameLocks noChangeAspect="1"/>
            </p:cNvGraphicFramePr>
            <p:nvPr/>
          </p:nvGraphicFramePr>
          <p:xfrm>
            <a:off x="2109" y="2069"/>
            <a:ext cx="487" cy="669"/>
          </p:xfrm>
          <a:graphic>
            <a:graphicData uri="http://schemas.openxmlformats.org/presentationml/2006/ole">
              <mc:AlternateContent xmlns:mc="http://schemas.openxmlformats.org/markup-compatibility/2006">
                <mc:Choice xmlns:v="urn:schemas-microsoft-com:vml" Requires="v">
                  <p:oleObj name="Image" r:id="rId11" imgW="1155148" imgH="1587302" progId="">
                    <p:embed/>
                  </p:oleObj>
                </mc:Choice>
                <mc:Fallback>
                  <p:oleObj name="Image" r:id="rId11" imgW="1155148" imgH="1587302" progId="">
                    <p:embed/>
                    <p:pic>
                      <p:nvPicPr>
                        <p:cNvPr id="0" name="Object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2069"/>
                          <a:ext cx="487" cy="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76" name="Object 3"/>
            <p:cNvGraphicFramePr>
              <a:graphicFrameLocks noChangeAspect="1"/>
            </p:cNvGraphicFramePr>
            <p:nvPr/>
          </p:nvGraphicFramePr>
          <p:xfrm>
            <a:off x="2381" y="2387"/>
            <a:ext cx="401" cy="641"/>
          </p:xfrm>
          <a:graphic>
            <a:graphicData uri="http://schemas.openxmlformats.org/presentationml/2006/ole">
              <mc:AlternateContent xmlns:mc="http://schemas.openxmlformats.org/markup-compatibility/2006">
                <mc:Choice xmlns:v="urn:schemas-microsoft-com:vml" Requires="v">
                  <p:oleObj name="Image" r:id="rId13" imgW="850794" imgH="1447619" progId="">
                    <p:embed/>
                  </p:oleObj>
                </mc:Choice>
                <mc:Fallback>
                  <p:oleObj name="Image" r:id="rId13" imgW="850794" imgH="1447619" progId="">
                    <p:embed/>
                    <p:pic>
                      <p:nvPicPr>
                        <p:cNvPr id="0" name="Object 3"/>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1" y="2387"/>
                          <a:ext cx="401" cy="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77" name="Object 5"/>
            <p:cNvGraphicFramePr>
              <a:graphicFrameLocks noChangeAspect="1"/>
            </p:cNvGraphicFramePr>
            <p:nvPr/>
          </p:nvGraphicFramePr>
          <p:xfrm>
            <a:off x="2653" y="2115"/>
            <a:ext cx="473" cy="624"/>
          </p:xfrm>
          <a:graphic>
            <a:graphicData uri="http://schemas.openxmlformats.org/presentationml/2006/ole">
              <mc:AlternateContent xmlns:mc="http://schemas.openxmlformats.org/markup-compatibility/2006">
                <mc:Choice xmlns:v="urn:schemas-microsoft-com:vml" Requires="v">
                  <p:oleObj name="Image" r:id="rId15" imgW="1307937" imgH="1726984" progId="">
                    <p:embed/>
                  </p:oleObj>
                </mc:Choice>
                <mc:Fallback>
                  <p:oleObj name="Image" r:id="rId15" imgW="1307937" imgH="1726984" progId="">
                    <p:embed/>
                    <p:pic>
                      <p:nvPicPr>
                        <p:cNvPr id="0" name="Object 5"/>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3" y="2115"/>
                          <a:ext cx="473"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301" name="Text Box 36"/>
            <p:cNvSpPr txBox="1">
              <a:spLocks noChangeArrowheads="1"/>
            </p:cNvSpPr>
            <p:nvPr/>
          </p:nvSpPr>
          <p:spPr bwMode="auto">
            <a:xfrm>
              <a:off x="2580" y="1933"/>
              <a:ext cx="1045" cy="232"/>
            </a:xfrm>
            <a:prstGeom prst="rect">
              <a:avLst/>
            </a:prstGeom>
            <a:noFill/>
            <a:ln w="9525">
              <a:noFill/>
              <a:miter lim="800000"/>
              <a:headEnd/>
              <a:tailEnd/>
            </a:ln>
          </p:spPr>
          <p:txBody>
            <a:bodyPr wrap="none">
              <a:spAutoFit/>
            </a:bodyPr>
            <a:lstStyle/>
            <a:p>
              <a:r>
                <a:rPr lang="ja-JP" altLang="en-US">
                  <a:ea typeface="HG創英角ｺﾞｼｯｸUB" pitchFamily="49" charset="-128"/>
                </a:rPr>
                <a:t>軟膏・貼付剤</a:t>
              </a:r>
            </a:p>
          </p:txBody>
        </p:sp>
      </p:grpSp>
      <p:grpSp>
        <p:nvGrpSpPr>
          <p:cNvPr id="96293" name="Group 42"/>
          <p:cNvGrpSpPr>
            <a:grpSpLocks/>
          </p:cNvGrpSpPr>
          <p:nvPr/>
        </p:nvGrpSpPr>
        <p:grpSpPr bwMode="auto">
          <a:xfrm>
            <a:off x="3348038" y="4652963"/>
            <a:ext cx="1063625" cy="1733550"/>
            <a:chOff x="2109" y="3068"/>
            <a:chExt cx="670" cy="1092"/>
          </a:xfrm>
        </p:grpSpPr>
        <p:graphicFrame>
          <p:nvGraphicFramePr>
            <p:cNvPr id="96280" name="Object 4"/>
            <p:cNvGraphicFramePr>
              <a:graphicFrameLocks noChangeAspect="1"/>
            </p:cNvGraphicFramePr>
            <p:nvPr/>
          </p:nvGraphicFramePr>
          <p:xfrm>
            <a:off x="2109" y="3068"/>
            <a:ext cx="670" cy="861"/>
          </p:xfrm>
          <a:graphic>
            <a:graphicData uri="http://schemas.openxmlformats.org/presentationml/2006/ole">
              <mc:AlternateContent xmlns:mc="http://schemas.openxmlformats.org/markup-compatibility/2006">
                <mc:Choice xmlns:v="urn:schemas-microsoft-com:vml" Requires="v">
                  <p:oleObj name="Image" r:id="rId17" imgW="1460317" imgH="1879365" progId="">
                    <p:embed/>
                  </p:oleObj>
                </mc:Choice>
                <mc:Fallback>
                  <p:oleObj name="Image" r:id="rId17" imgW="1460317" imgH="1879365" progId="">
                    <p:embed/>
                    <p:pic>
                      <p:nvPicPr>
                        <p:cNvPr id="0" name="Object 4"/>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3068"/>
                          <a:ext cx="670" cy="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300" name="Text Box 41"/>
            <p:cNvSpPr txBox="1">
              <a:spLocks noChangeArrowheads="1"/>
            </p:cNvSpPr>
            <p:nvPr/>
          </p:nvSpPr>
          <p:spPr bwMode="auto">
            <a:xfrm>
              <a:off x="2154" y="3929"/>
              <a:ext cx="548" cy="231"/>
            </a:xfrm>
            <a:prstGeom prst="rect">
              <a:avLst/>
            </a:prstGeom>
            <a:noFill/>
            <a:ln w="9525">
              <a:noFill/>
              <a:miter lim="800000"/>
              <a:headEnd/>
              <a:tailEnd/>
            </a:ln>
          </p:spPr>
          <p:txBody>
            <a:bodyPr wrap="none">
              <a:spAutoFit/>
            </a:bodyPr>
            <a:lstStyle/>
            <a:p>
              <a:r>
                <a:rPr lang="ja-JP" altLang="en-US">
                  <a:ea typeface="HG創英角ｺﾞｼｯｸUB" pitchFamily="49" charset="-128"/>
                </a:rPr>
                <a:t>消毒薬</a:t>
              </a:r>
            </a:p>
          </p:txBody>
        </p:sp>
      </p:grpSp>
      <p:grpSp>
        <p:nvGrpSpPr>
          <p:cNvPr id="96294" name="Group 44"/>
          <p:cNvGrpSpPr>
            <a:grpSpLocks/>
          </p:cNvGrpSpPr>
          <p:nvPr/>
        </p:nvGrpSpPr>
        <p:grpSpPr bwMode="auto">
          <a:xfrm>
            <a:off x="4500563" y="4797425"/>
            <a:ext cx="1439862" cy="1520825"/>
            <a:chOff x="2835" y="3158"/>
            <a:chExt cx="907" cy="958"/>
          </a:xfrm>
        </p:grpSpPr>
        <p:graphicFrame>
          <p:nvGraphicFramePr>
            <p:cNvPr id="96283" name="Object 7"/>
            <p:cNvGraphicFramePr>
              <a:graphicFrameLocks noChangeAspect="1"/>
            </p:cNvGraphicFramePr>
            <p:nvPr/>
          </p:nvGraphicFramePr>
          <p:xfrm>
            <a:off x="2835" y="3294"/>
            <a:ext cx="817" cy="822"/>
          </p:xfrm>
          <a:graphic>
            <a:graphicData uri="http://schemas.openxmlformats.org/presentationml/2006/ole">
              <mc:AlternateContent xmlns:mc="http://schemas.openxmlformats.org/markup-compatibility/2006">
                <mc:Choice xmlns:v="urn:schemas-microsoft-com:vml" Requires="v">
                  <p:oleObj name="Image" r:id="rId19" imgW="2260317" imgH="2273016" progId="">
                    <p:embed/>
                  </p:oleObj>
                </mc:Choice>
                <mc:Fallback>
                  <p:oleObj name="Image" r:id="rId19" imgW="2260317" imgH="2273016" progId="">
                    <p:embed/>
                    <p:pic>
                      <p:nvPicPr>
                        <p:cNvPr id="0" name="Object 7"/>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5" y="3294"/>
                          <a:ext cx="817" cy="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99" name="Text Box 43"/>
            <p:cNvSpPr txBox="1">
              <a:spLocks noChangeArrowheads="1"/>
            </p:cNvSpPr>
            <p:nvPr/>
          </p:nvSpPr>
          <p:spPr bwMode="auto">
            <a:xfrm>
              <a:off x="3194" y="3158"/>
              <a:ext cx="548" cy="231"/>
            </a:xfrm>
            <a:prstGeom prst="rect">
              <a:avLst/>
            </a:prstGeom>
            <a:noFill/>
            <a:ln w="9525">
              <a:noFill/>
              <a:miter lim="800000"/>
              <a:headEnd/>
              <a:tailEnd/>
            </a:ln>
          </p:spPr>
          <p:txBody>
            <a:bodyPr wrap="none">
              <a:spAutoFit/>
            </a:bodyPr>
            <a:lstStyle/>
            <a:p>
              <a:r>
                <a:rPr lang="ja-JP" altLang="en-US">
                  <a:ea typeface="HG創英角ｺﾞｼｯｸUB" pitchFamily="49" charset="-128"/>
                </a:rPr>
                <a:t>点眼剤</a:t>
              </a:r>
            </a:p>
          </p:txBody>
        </p:sp>
      </p:grpSp>
      <p:sp>
        <p:nvSpPr>
          <p:cNvPr id="96295" name="Text Box 45"/>
          <p:cNvSpPr txBox="1">
            <a:spLocks noChangeArrowheads="1"/>
          </p:cNvSpPr>
          <p:nvPr/>
        </p:nvSpPr>
        <p:spPr bwMode="auto">
          <a:xfrm>
            <a:off x="4643438" y="4365625"/>
            <a:ext cx="1098550" cy="366713"/>
          </a:xfrm>
          <a:prstGeom prst="rect">
            <a:avLst/>
          </a:prstGeom>
          <a:noFill/>
          <a:ln w="9525">
            <a:noFill/>
            <a:miter lim="800000"/>
            <a:headEnd/>
            <a:tailEnd/>
          </a:ln>
        </p:spPr>
        <p:txBody>
          <a:bodyPr>
            <a:spAutoFit/>
          </a:bodyPr>
          <a:lstStyle/>
          <a:p>
            <a:r>
              <a:rPr lang="ja-JP" altLang="en-US">
                <a:ea typeface="HG創英角ｺﾞｼｯｸUB" pitchFamily="49" charset="-128"/>
              </a:rPr>
              <a:t>トローチ</a:t>
            </a:r>
          </a:p>
        </p:txBody>
      </p:sp>
      <p:pic>
        <p:nvPicPr>
          <p:cNvPr id="96296" name="Picture 2" descr="C:\Users\YOSHIHARA\Desktop\1202.gif"/>
          <p:cNvPicPr>
            <a:picLocks noChangeAspect="1" noChangeArrowheads="1"/>
          </p:cNvPicPr>
          <p:nvPr/>
        </p:nvPicPr>
        <p:blipFill>
          <a:blip r:embed="rId21"/>
          <a:srcRect/>
          <a:stretch>
            <a:fillRect/>
          </a:stretch>
        </p:blipFill>
        <p:spPr bwMode="auto">
          <a:xfrm>
            <a:off x="5148263" y="3644900"/>
            <a:ext cx="858837" cy="720725"/>
          </a:xfrm>
          <a:prstGeom prst="rect">
            <a:avLst/>
          </a:prstGeom>
          <a:noFill/>
          <a:ln w="9525">
            <a:noFill/>
            <a:miter lim="800000"/>
            <a:headEnd/>
            <a:tailEnd/>
          </a:ln>
        </p:spPr>
      </p:pic>
      <p:pic>
        <p:nvPicPr>
          <p:cNvPr id="96297" name="Picture 2" descr="C:\Users\YOSHIHARA\Desktop\1201.gif"/>
          <p:cNvPicPr>
            <a:picLocks noChangeAspect="1" noChangeArrowheads="1"/>
          </p:cNvPicPr>
          <p:nvPr/>
        </p:nvPicPr>
        <p:blipFill>
          <a:blip r:embed="rId22"/>
          <a:srcRect/>
          <a:stretch>
            <a:fillRect/>
          </a:stretch>
        </p:blipFill>
        <p:spPr bwMode="auto">
          <a:xfrm>
            <a:off x="6732588" y="3213100"/>
            <a:ext cx="1655762" cy="1309688"/>
          </a:xfrm>
          <a:prstGeom prst="rect">
            <a:avLst/>
          </a:prstGeom>
          <a:noFill/>
          <a:ln w="9525">
            <a:noFill/>
            <a:miter lim="800000"/>
            <a:headEnd/>
            <a:tailEnd/>
          </a:ln>
        </p:spPr>
      </p:pic>
      <p:pic>
        <p:nvPicPr>
          <p:cNvPr id="96298" name="Picture 2" descr="C:\Users\YOSHIHARA\Desktop\1204.gif"/>
          <p:cNvPicPr>
            <a:picLocks noChangeAspect="1" noChangeArrowheads="1"/>
          </p:cNvPicPr>
          <p:nvPr/>
        </p:nvPicPr>
        <p:blipFill>
          <a:blip r:embed="rId23"/>
          <a:srcRect/>
          <a:stretch>
            <a:fillRect/>
          </a:stretch>
        </p:blipFill>
        <p:spPr bwMode="auto">
          <a:xfrm>
            <a:off x="6280150" y="4437063"/>
            <a:ext cx="2395538" cy="18859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blinds(horizontal)">
                                      <p:cBhvr>
                                        <p:cTn id="7" dur="500"/>
                                        <p:tgtEl>
                                          <p:spTgt spid="136195"/>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6196"/>
                                        </p:tgtEl>
                                        <p:attrNameLst>
                                          <p:attrName>style.visibility</p:attrName>
                                        </p:attrNameLst>
                                      </p:cBhvr>
                                      <p:to>
                                        <p:strVal val="visible"/>
                                      </p:to>
                                    </p:set>
                                    <p:anim to="" calcmode="lin" valueType="num">
                                      <p:cBhvr>
                                        <p:cTn id="12" dur="1" fill="hold"/>
                                        <p:tgtEl>
                                          <p:spTgt spid="13619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6197"/>
                                        </p:tgtEl>
                                        <p:attrNameLst>
                                          <p:attrName>style.visibility</p:attrName>
                                        </p:attrNameLst>
                                      </p:cBhvr>
                                      <p:to>
                                        <p:strVal val="visible"/>
                                      </p:to>
                                    </p:set>
                                    <p:animEffect transition="in" filter="wipe(down)">
                                      <p:cBhvr>
                                        <p:cTn id="17" dur="500"/>
                                        <p:tgtEl>
                                          <p:spTgt spid="13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nimBg="1"/>
      <p:bldP spid="136196" grpId="0" animBg="1"/>
      <p:bldP spid="1361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Rectangle 5"/>
          <p:cNvSpPr>
            <a:spLocks noChangeArrowheads="1"/>
          </p:cNvSpPr>
          <p:nvPr/>
        </p:nvSpPr>
        <p:spPr bwMode="auto">
          <a:xfrm>
            <a:off x="2438400" y="838200"/>
            <a:ext cx="488950" cy="366713"/>
          </a:xfrm>
          <a:prstGeom prst="rect">
            <a:avLst/>
          </a:prstGeom>
          <a:noFill/>
          <a:ln w="9525">
            <a:noFill/>
            <a:miter lim="800000"/>
            <a:headEnd/>
            <a:tailEnd/>
          </a:ln>
        </p:spPr>
        <p:txBody>
          <a:bodyPr wrap="none">
            <a:spAutoFit/>
          </a:bodyPr>
          <a:lstStyle/>
          <a:p>
            <a:r>
              <a:rPr lang="ja-JP" altLang="en-US"/>
              <a:t>　　</a:t>
            </a:r>
          </a:p>
        </p:txBody>
      </p:sp>
      <p:sp>
        <p:nvSpPr>
          <p:cNvPr id="98311" name="Text Box 6"/>
          <p:cNvSpPr txBox="1">
            <a:spLocks noChangeArrowheads="1"/>
          </p:cNvSpPr>
          <p:nvPr/>
        </p:nvSpPr>
        <p:spPr bwMode="auto">
          <a:xfrm>
            <a:off x="784225" y="6583363"/>
            <a:ext cx="184150" cy="274637"/>
          </a:xfrm>
          <a:prstGeom prst="rect">
            <a:avLst/>
          </a:prstGeom>
          <a:noFill/>
          <a:ln w="9525">
            <a:noFill/>
            <a:miter lim="800000"/>
            <a:headEnd/>
            <a:tailEnd/>
          </a:ln>
        </p:spPr>
        <p:txBody>
          <a:bodyPr wrap="none">
            <a:spAutoFit/>
          </a:bodyPr>
          <a:lstStyle/>
          <a:p>
            <a:pPr algn="ctr">
              <a:spcBef>
                <a:spcPct val="50000"/>
              </a:spcBef>
            </a:pPr>
            <a:endParaRPr lang="ja-JP" altLang="en-US" sz="1200">
              <a:latin typeface="Times New Roman" pitchFamily="18" charset="0"/>
            </a:endParaRPr>
          </a:p>
        </p:txBody>
      </p:sp>
      <p:sp>
        <p:nvSpPr>
          <p:cNvPr id="138244" name="Text Box 2"/>
          <p:cNvSpPr txBox="1">
            <a:spLocks noChangeArrowheads="1"/>
          </p:cNvSpPr>
          <p:nvPr/>
        </p:nvSpPr>
        <p:spPr bwMode="auto">
          <a:xfrm>
            <a:off x="323849" y="1773237"/>
            <a:ext cx="8573015" cy="2830512"/>
          </a:xfrm>
          <a:prstGeom prst="rect">
            <a:avLst/>
          </a:prstGeom>
          <a:noFill/>
          <a:ln w="9525">
            <a:noFill/>
            <a:miter lim="800000"/>
            <a:headEnd/>
            <a:tailEnd/>
          </a:ln>
        </p:spPr>
        <p:txBody>
          <a:bodyPr wrap="square">
            <a:spAutoFit/>
          </a:bodyPr>
          <a:lstStyle/>
          <a:p>
            <a:pPr marL="533400" indent="-533400" defTabSz="257175">
              <a:lnSpc>
                <a:spcPct val="150000"/>
              </a:lnSpc>
            </a:pPr>
            <a:r>
              <a:rPr lang="ja-JP" altLang="en-US" sz="2400" b="1" dirty="0">
                <a:solidFill>
                  <a:srgbClr val="1C1C1C"/>
                </a:solidFill>
                <a:latin typeface="ＭＳ 明朝" pitchFamily="17" charset="-128"/>
              </a:rPr>
              <a:t>・</a:t>
            </a:r>
            <a:r>
              <a:rPr lang="ja-JP" altLang="en-US" sz="2400" b="1" dirty="0">
                <a:solidFill>
                  <a:srgbClr val="1C1C1C"/>
                </a:solidFill>
                <a:latin typeface="AR P丸ゴシック体E"/>
                <a:ea typeface="AR P丸ゴシック体E"/>
                <a:cs typeface="AR P丸ゴシック体E"/>
              </a:rPr>
              <a:t>苦い味をかくすため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・長い時間、効くようにするため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・光から薬を保護するため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・散剤（粉ぐすり）がのみづらい人のため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・胃の中で溶けないで腸に行ってから溶けるようにするため</a:t>
            </a:r>
          </a:p>
        </p:txBody>
      </p:sp>
      <p:graphicFrame>
        <p:nvGraphicFramePr>
          <p:cNvPr id="98309" name="Object 4"/>
          <p:cNvGraphicFramePr>
            <a:graphicFrameLocks noChangeAspect="1"/>
          </p:cNvGraphicFramePr>
          <p:nvPr/>
        </p:nvGraphicFramePr>
        <p:xfrm>
          <a:off x="6588125" y="5084763"/>
          <a:ext cx="2093913" cy="1474787"/>
        </p:xfrm>
        <a:graphic>
          <a:graphicData uri="http://schemas.openxmlformats.org/presentationml/2006/ole">
            <mc:AlternateContent xmlns:mc="http://schemas.openxmlformats.org/markup-compatibility/2006">
              <mc:Choice xmlns:v="urn:schemas-microsoft-com:vml" Requires="v">
                <p:oleObj name="Image" r:id="rId3" imgW="5642076" imgH="3977409" progId="">
                  <p:embed/>
                </p:oleObj>
              </mc:Choice>
              <mc:Fallback>
                <p:oleObj name="Image" r:id="rId3" imgW="5642076" imgH="397740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084763"/>
                        <a:ext cx="20939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4" name="Text Box 12"/>
          <p:cNvSpPr txBox="1">
            <a:spLocks noChangeArrowheads="1"/>
          </p:cNvSpPr>
          <p:nvPr/>
        </p:nvSpPr>
        <p:spPr bwMode="auto">
          <a:xfrm>
            <a:off x="784225" y="253425"/>
            <a:ext cx="8820150" cy="584775"/>
          </a:xfrm>
          <a:prstGeom prst="rect">
            <a:avLst/>
          </a:prstGeom>
          <a:noFill/>
          <a:ln w="9525">
            <a:noFill/>
            <a:miter lim="800000"/>
            <a:headEnd/>
            <a:tailEnd/>
          </a:ln>
        </p:spPr>
        <p:txBody>
          <a:bodyPr>
            <a:spAutoFit/>
          </a:bodyPr>
          <a:lstStyle/>
          <a:p>
            <a:r>
              <a:rPr lang="ja-JP" altLang="en-US" sz="3200" b="1" dirty="0"/>
              <a:t>なぜ錠剤やカプセルにしてあるのでしょう？</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1000" fill="hold"/>
                                        <p:tgtEl>
                                          <p:spTgt spid="138244"/>
                                        </p:tgtEl>
                                        <p:attrNameLst>
                                          <p:attrName>ppt_w</p:attrName>
                                        </p:attrNameLst>
                                      </p:cBhvr>
                                      <p:tavLst>
                                        <p:tav tm="0">
                                          <p:val>
                                            <p:strVal val="#ppt_w*0.70"/>
                                          </p:val>
                                        </p:tav>
                                        <p:tav tm="100000">
                                          <p:val>
                                            <p:strVal val="#ppt_w"/>
                                          </p:val>
                                        </p:tav>
                                      </p:tavLst>
                                    </p:anim>
                                    <p:anim calcmode="lin" valueType="num">
                                      <p:cBhvr>
                                        <p:cTn id="8" dur="1000" fill="hold"/>
                                        <p:tgtEl>
                                          <p:spTgt spid="138244"/>
                                        </p:tgtEl>
                                        <p:attrNameLst>
                                          <p:attrName>ppt_h</p:attrName>
                                        </p:attrNameLst>
                                      </p:cBhvr>
                                      <p:tavLst>
                                        <p:tav tm="0">
                                          <p:val>
                                            <p:strVal val="#ppt_h"/>
                                          </p:val>
                                        </p:tav>
                                        <p:tav tm="100000">
                                          <p:val>
                                            <p:strVal val="#ppt_h"/>
                                          </p:val>
                                        </p:tav>
                                      </p:tavLst>
                                    </p:anim>
                                    <p:animEffect transition="in" filter="fade">
                                      <p:cBhvr>
                                        <p:cTn id="9" dur="10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9" name="Picture 3" descr="j02411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18051">
            <a:off x="395288" y="1052513"/>
            <a:ext cx="9017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49860" name="Picture 4" descr="j02411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744054">
            <a:off x="7853363" y="723900"/>
            <a:ext cx="901700" cy="695325"/>
          </a:xfrm>
          <a:prstGeom prst="rect">
            <a:avLst/>
          </a:prstGeom>
          <a:noFill/>
          <a:extLst>
            <a:ext uri="{909E8E84-426E-40DD-AFC4-6F175D3DCCD1}">
              <a14:hiddenFill xmlns:a14="http://schemas.microsoft.com/office/drawing/2010/main">
                <a:solidFill>
                  <a:srgbClr val="FFFFFF"/>
                </a:solidFill>
              </a14:hiddenFill>
            </a:ext>
          </a:extLst>
        </p:spPr>
      </p:pic>
      <p:sp>
        <p:nvSpPr>
          <p:cNvPr id="249861" name="Text Box 5"/>
          <p:cNvSpPr txBox="1">
            <a:spLocks noChangeArrowheads="1"/>
          </p:cNvSpPr>
          <p:nvPr/>
        </p:nvSpPr>
        <p:spPr bwMode="auto">
          <a:xfrm>
            <a:off x="5472113" y="1989138"/>
            <a:ext cx="2232025" cy="45720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2400" b="1">
                <a:solidFill>
                  <a:schemeClr val="accent2"/>
                </a:solidFill>
                <a:latin typeface="Times New Roman" pitchFamily="18" charset="0"/>
                <a:ea typeface="HGS創英角ﾎﾟｯﾌﾟ体" pitchFamily="50" charset="-128"/>
              </a:rPr>
              <a:t>例えば・・・</a:t>
            </a:r>
          </a:p>
        </p:txBody>
      </p:sp>
      <p:sp>
        <p:nvSpPr>
          <p:cNvPr id="249862" name="Text Box 6"/>
          <p:cNvSpPr txBox="1">
            <a:spLocks noChangeArrowheads="1"/>
          </p:cNvSpPr>
          <p:nvPr/>
        </p:nvSpPr>
        <p:spPr bwMode="auto">
          <a:xfrm>
            <a:off x="0" y="6583363"/>
            <a:ext cx="1754188" cy="27463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ja-JP" altLang="en-US" sz="1200">
                <a:latin typeface="Times New Roman" pitchFamily="18" charset="0"/>
                <a:ea typeface="ＭＳ Ｐゴシック" charset="-128"/>
              </a:rPr>
              <a:t>くすりの適正使用協議会</a:t>
            </a:r>
          </a:p>
        </p:txBody>
      </p:sp>
      <p:grpSp>
        <p:nvGrpSpPr>
          <p:cNvPr id="249863" name="Group 7"/>
          <p:cNvGrpSpPr>
            <a:grpSpLocks/>
          </p:cNvGrpSpPr>
          <p:nvPr/>
        </p:nvGrpSpPr>
        <p:grpSpPr bwMode="auto">
          <a:xfrm>
            <a:off x="755650" y="2492375"/>
            <a:ext cx="3743325" cy="3422650"/>
            <a:chOff x="1111" y="981"/>
            <a:chExt cx="3175" cy="2903"/>
          </a:xfrm>
        </p:grpSpPr>
        <p:sp>
          <p:nvSpPr>
            <p:cNvPr id="249864" name="Oval 8"/>
            <p:cNvSpPr>
              <a:spLocks noChangeArrowheads="1"/>
            </p:cNvSpPr>
            <p:nvPr/>
          </p:nvSpPr>
          <p:spPr bwMode="auto">
            <a:xfrm>
              <a:off x="1111" y="981"/>
              <a:ext cx="3175" cy="2903"/>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ja-JP" altLang="en-US"/>
            </a:p>
          </p:txBody>
        </p:sp>
        <p:sp>
          <p:nvSpPr>
            <p:cNvPr id="249865" name="Oval 9"/>
            <p:cNvSpPr>
              <a:spLocks noChangeArrowheads="1"/>
            </p:cNvSpPr>
            <p:nvPr/>
          </p:nvSpPr>
          <p:spPr bwMode="auto">
            <a:xfrm>
              <a:off x="1383" y="1207"/>
              <a:ext cx="2676" cy="2447"/>
            </a:xfrm>
            <a:prstGeom prst="ellipse">
              <a:avLst/>
            </a:prstGeom>
            <a:solidFill>
              <a:srgbClr val="FFFFCC"/>
            </a:solidFill>
            <a:ln w="254000">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
          <p:nvSpPr>
            <p:cNvPr id="249866" name="Oval 10"/>
            <p:cNvSpPr>
              <a:spLocks noChangeArrowheads="1"/>
            </p:cNvSpPr>
            <p:nvPr/>
          </p:nvSpPr>
          <p:spPr bwMode="auto">
            <a:xfrm>
              <a:off x="1927" y="1706"/>
              <a:ext cx="1543" cy="1410"/>
            </a:xfrm>
            <a:prstGeom prst="ellipse">
              <a:avLst/>
            </a:prstGeom>
            <a:solidFill>
              <a:srgbClr val="FFFFCC"/>
            </a:solidFill>
            <a:ln w="254000">
              <a:solidFill>
                <a:srgbClr val="66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grpSp>
      <p:sp>
        <p:nvSpPr>
          <p:cNvPr id="249867" name="AutoShape 11"/>
          <p:cNvSpPr>
            <a:spLocks/>
          </p:cNvSpPr>
          <p:nvPr/>
        </p:nvSpPr>
        <p:spPr bwMode="auto">
          <a:xfrm>
            <a:off x="6011863" y="5157788"/>
            <a:ext cx="2952750" cy="609600"/>
          </a:xfrm>
          <a:prstGeom prst="borderCallout2">
            <a:avLst>
              <a:gd name="adj1" fmla="val 18750"/>
              <a:gd name="adj2" fmla="val -2579"/>
              <a:gd name="adj3" fmla="val 18750"/>
              <a:gd name="adj4" fmla="val -44032"/>
              <a:gd name="adj5" fmla="val -100000"/>
              <a:gd name="adj6" fmla="val -86829"/>
            </a:avLst>
          </a:prstGeom>
          <a:solidFill>
            <a:srgbClr val="CCECFF"/>
          </a:solidFill>
          <a:ln w="38100">
            <a:solidFill>
              <a:schemeClr val="accent2"/>
            </a:solidFill>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sz="2800">
                <a:solidFill>
                  <a:schemeClr val="accent2"/>
                </a:solidFill>
                <a:ea typeface="HGP創英角ﾎﾟｯﾌﾟ体" pitchFamily="50" charset="-128"/>
              </a:rPr>
              <a:t>腸で溶けるまく</a:t>
            </a:r>
          </a:p>
        </p:txBody>
      </p:sp>
      <p:sp>
        <p:nvSpPr>
          <p:cNvPr id="249868" name="AutoShape 12"/>
          <p:cNvSpPr>
            <a:spLocks/>
          </p:cNvSpPr>
          <p:nvPr/>
        </p:nvSpPr>
        <p:spPr bwMode="auto">
          <a:xfrm>
            <a:off x="6011863" y="3573463"/>
            <a:ext cx="2947987" cy="609600"/>
          </a:xfrm>
          <a:prstGeom prst="borderCallout2">
            <a:avLst>
              <a:gd name="adj1" fmla="val 18750"/>
              <a:gd name="adj2" fmla="val -2583"/>
              <a:gd name="adj3" fmla="val 18750"/>
              <a:gd name="adj4" fmla="val -12977"/>
              <a:gd name="adj5" fmla="val 51565"/>
              <a:gd name="adj6" fmla="val -62199"/>
            </a:avLst>
          </a:prstGeom>
          <a:solidFill>
            <a:srgbClr val="CCFFFF"/>
          </a:solidFill>
          <a:ln w="38100">
            <a:solidFill>
              <a:schemeClr val="accent2"/>
            </a:solidFill>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sz="2800">
                <a:solidFill>
                  <a:schemeClr val="accent2"/>
                </a:solidFill>
                <a:ea typeface="HGP創英角ﾎﾟｯﾌﾟ体" pitchFamily="50" charset="-128"/>
              </a:rPr>
              <a:t>胃で溶けるまく</a:t>
            </a:r>
          </a:p>
        </p:txBody>
      </p:sp>
      <p:sp>
        <p:nvSpPr>
          <p:cNvPr id="249869" name="AutoShape 13"/>
          <p:cNvSpPr>
            <a:spLocks/>
          </p:cNvSpPr>
          <p:nvPr/>
        </p:nvSpPr>
        <p:spPr bwMode="auto">
          <a:xfrm>
            <a:off x="6011863" y="4356100"/>
            <a:ext cx="2938462" cy="609600"/>
          </a:xfrm>
          <a:prstGeom prst="borderCallout2">
            <a:avLst>
              <a:gd name="adj1" fmla="val 18750"/>
              <a:gd name="adj2" fmla="val -2593"/>
              <a:gd name="adj3" fmla="val 18750"/>
              <a:gd name="adj4" fmla="val -42625"/>
              <a:gd name="adj5" fmla="val -15625"/>
              <a:gd name="adj6" fmla="val -74880"/>
            </a:avLst>
          </a:prstGeom>
          <a:solidFill>
            <a:srgbClr val="FFFFCC"/>
          </a:solidFill>
          <a:ln w="28575">
            <a:solidFill>
              <a:srgbClr val="FF6600"/>
            </a:solidFill>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sz="2800">
                <a:solidFill>
                  <a:srgbClr val="FF6600"/>
                </a:solidFill>
                <a:ea typeface="HGP創英角ﾎﾟｯﾌﾟ体" pitchFamily="50" charset="-128"/>
              </a:rPr>
              <a:t>胃で効く成分</a:t>
            </a:r>
          </a:p>
        </p:txBody>
      </p:sp>
      <p:sp>
        <p:nvSpPr>
          <p:cNvPr id="249870" name="AutoShape 14"/>
          <p:cNvSpPr>
            <a:spLocks/>
          </p:cNvSpPr>
          <p:nvPr/>
        </p:nvSpPr>
        <p:spPr bwMode="auto">
          <a:xfrm>
            <a:off x="6011863" y="5949950"/>
            <a:ext cx="2938462" cy="609600"/>
          </a:xfrm>
          <a:prstGeom prst="borderCallout2">
            <a:avLst>
              <a:gd name="adj1" fmla="val 18750"/>
              <a:gd name="adj2" fmla="val -2593"/>
              <a:gd name="adj3" fmla="val 18750"/>
              <a:gd name="adj4" fmla="val -2593"/>
              <a:gd name="adj5" fmla="val -226565"/>
              <a:gd name="adj6" fmla="val -117611"/>
            </a:avLst>
          </a:prstGeom>
          <a:solidFill>
            <a:srgbClr val="FFFFCC"/>
          </a:solidFill>
          <a:ln w="28575">
            <a:solidFill>
              <a:srgbClr val="FF3300"/>
            </a:solidFill>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sz="2800">
                <a:solidFill>
                  <a:srgbClr val="FF6600"/>
                </a:solidFill>
                <a:ea typeface="HGP創英角ﾎﾟｯﾌﾟ体" pitchFamily="50" charset="-128"/>
              </a:rPr>
              <a:t>腸で効く成分</a:t>
            </a:r>
          </a:p>
        </p:txBody>
      </p:sp>
      <p:sp>
        <p:nvSpPr>
          <p:cNvPr id="249871" name="AutoShape 15"/>
          <p:cNvSpPr>
            <a:spLocks/>
          </p:cNvSpPr>
          <p:nvPr/>
        </p:nvSpPr>
        <p:spPr bwMode="auto">
          <a:xfrm>
            <a:off x="6011863" y="2781300"/>
            <a:ext cx="2952750" cy="609600"/>
          </a:xfrm>
          <a:prstGeom prst="borderCallout2">
            <a:avLst>
              <a:gd name="adj1" fmla="val 18750"/>
              <a:gd name="adj2" fmla="val -2579"/>
              <a:gd name="adj3" fmla="val 18750"/>
              <a:gd name="adj4" fmla="val -12204"/>
              <a:gd name="adj5" fmla="val 120315"/>
              <a:gd name="adj6" fmla="val -58065"/>
            </a:avLst>
          </a:prstGeom>
          <a:solidFill>
            <a:srgbClr val="CCFFFF"/>
          </a:solidFill>
          <a:ln w="38100">
            <a:solidFill>
              <a:schemeClr val="accent2"/>
            </a:solidFill>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sz="2800">
                <a:solidFill>
                  <a:schemeClr val="accent2"/>
                </a:solidFill>
                <a:ea typeface="HGP創英角ﾎﾟｯﾌﾟ体" pitchFamily="50" charset="-128"/>
              </a:rPr>
              <a:t>コーティングまく</a:t>
            </a:r>
          </a:p>
        </p:txBody>
      </p:sp>
      <p:sp>
        <p:nvSpPr>
          <p:cNvPr id="249873" name="Rectangle 3"/>
          <p:cNvSpPr>
            <a:spLocks noChangeArrowheads="1"/>
          </p:cNvSpPr>
          <p:nvPr/>
        </p:nvSpPr>
        <p:spPr bwMode="auto">
          <a:xfrm>
            <a:off x="792163" y="179529"/>
            <a:ext cx="7127875"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defRPr kumimoji="1" sz="4400">
                <a:solidFill>
                  <a:schemeClr val="tx2"/>
                </a:solidFill>
                <a:latin typeface="Arial" charset="0"/>
                <a:ea typeface="ＭＳ Ｐゴシック" charset="-128"/>
              </a:defRPr>
            </a:lvl1pPr>
            <a:lvl2pPr algn="ctr" eaLnBrk="0" hangingPunct="0">
              <a:defRPr kumimoji="1" sz="4400">
                <a:solidFill>
                  <a:schemeClr val="tx2"/>
                </a:solidFill>
                <a:latin typeface="Arial" charset="0"/>
                <a:ea typeface="ＭＳ Ｐゴシック" charset="-128"/>
              </a:defRPr>
            </a:lvl2pPr>
            <a:lvl3pPr algn="ctr" eaLnBrk="0" hangingPunct="0">
              <a:defRPr kumimoji="1" sz="4400">
                <a:solidFill>
                  <a:schemeClr val="tx2"/>
                </a:solidFill>
                <a:latin typeface="Arial" charset="0"/>
                <a:ea typeface="ＭＳ Ｐゴシック" charset="-128"/>
              </a:defRPr>
            </a:lvl3pPr>
            <a:lvl4pPr algn="ctr" eaLnBrk="0" hangingPunct="0">
              <a:defRPr kumimoji="1" sz="4400">
                <a:solidFill>
                  <a:schemeClr val="tx2"/>
                </a:solidFill>
                <a:latin typeface="Arial" charset="0"/>
                <a:ea typeface="ＭＳ Ｐゴシック" charset="-128"/>
              </a:defRPr>
            </a:lvl4pPr>
            <a:lvl5pPr algn="ctr" eaLnBrk="0" hangingPunct="0">
              <a:defRPr kumimoji="1" sz="4400">
                <a:solidFill>
                  <a:schemeClr val="tx2"/>
                </a:solidFill>
                <a:latin typeface="Arial" charset="0"/>
                <a:ea typeface="ＭＳ Ｐゴシック" charset="-128"/>
              </a:defRPr>
            </a:lvl5pPr>
            <a:lvl6pPr marL="457200" algn="ctr" eaLnBrk="0" fontAlgn="base" hangingPunct="0">
              <a:spcBef>
                <a:spcPct val="0"/>
              </a:spcBef>
              <a:spcAft>
                <a:spcPct val="0"/>
              </a:spcAft>
              <a:defRPr kumimoji="1" sz="4400">
                <a:solidFill>
                  <a:schemeClr val="tx2"/>
                </a:solidFill>
                <a:latin typeface="Arial" charset="0"/>
                <a:ea typeface="ＭＳ Ｐゴシック" charset="-128"/>
              </a:defRPr>
            </a:lvl6pPr>
            <a:lvl7pPr marL="914400" algn="ctr" eaLnBrk="0" fontAlgn="base" hangingPunct="0">
              <a:spcBef>
                <a:spcPct val="0"/>
              </a:spcBef>
              <a:spcAft>
                <a:spcPct val="0"/>
              </a:spcAft>
              <a:defRPr kumimoji="1" sz="4400">
                <a:solidFill>
                  <a:schemeClr val="tx2"/>
                </a:solidFill>
                <a:latin typeface="Arial" charset="0"/>
                <a:ea typeface="ＭＳ Ｐゴシック" charset="-128"/>
              </a:defRPr>
            </a:lvl7pPr>
            <a:lvl8pPr marL="1371600" algn="ctr" eaLnBrk="0" fontAlgn="base" hangingPunct="0">
              <a:spcBef>
                <a:spcPct val="0"/>
              </a:spcBef>
              <a:spcAft>
                <a:spcPct val="0"/>
              </a:spcAft>
              <a:defRPr kumimoji="1" sz="4400">
                <a:solidFill>
                  <a:schemeClr val="tx2"/>
                </a:solidFill>
                <a:latin typeface="Arial" charset="0"/>
                <a:ea typeface="ＭＳ Ｐゴシック" charset="-128"/>
              </a:defRPr>
            </a:lvl8pPr>
            <a:lvl9pPr marL="1828800" algn="ctr" eaLnBrk="0" fontAlgn="base" hangingPunct="0">
              <a:spcBef>
                <a:spcPct val="0"/>
              </a:spcBef>
              <a:spcAft>
                <a:spcPct val="0"/>
              </a:spcAft>
              <a:defRPr kumimoji="1" sz="4400">
                <a:solidFill>
                  <a:schemeClr val="tx2"/>
                </a:solidFill>
                <a:latin typeface="Arial" charset="0"/>
                <a:ea typeface="ＭＳ Ｐゴシック" charset="-128"/>
              </a:defRPr>
            </a:lvl9pPr>
          </a:lstStyle>
          <a:p>
            <a:pPr>
              <a:lnSpc>
                <a:spcPct val="120000"/>
              </a:lnSpc>
            </a:pPr>
            <a:r>
              <a:rPr lang="ja-JP" altLang="en-US" dirty="0">
                <a:solidFill>
                  <a:schemeClr val="accent2"/>
                </a:solidFill>
                <a:latin typeface="HGS創英角ﾎﾟｯﾌﾟ体" pitchFamily="50" charset="-128"/>
                <a:ea typeface="HGS創英角ﾎﾟｯﾌﾟ体" pitchFamily="50" charset="-128"/>
              </a:rPr>
              <a:t>「錠剤」にはこんな</a:t>
            </a:r>
            <a:br>
              <a:rPr lang="ja-JP" altLang="en-US" dirty="0">
                <a:solidFill>
                  <a:schemeClr val="accent2"/>
                </a:solidFill>
                <a:latin typeface="HGS創英角ﾎﾟｯﾌﾟ体" pitchFamily="50" charset="-128"/>
                <a:ea typeface="HGS創英角ﾎﾟｯﾌﾟ体" pitchFamily="50" charset="-128"/>
              </a:rPr>
            </a:br>
            <a:r>
              <a:rPr lang="ja-JP" altLang="en-US" dirty="0">
                <a:solidFill>
                  <a:schemeClr val="accent2"/>
                </a:solidFill>
                <a:latin typeface="HGS創英角ﾎﾟｯﾌﾟ体" pitchFamily="50" charset="-128"/>
                <a:ea typeface="HGS創英角ﾎﾟｯﾌﾟ体" pitchFamily="50" charset="-128"/>
              </a:rPr>
              <a:t>　　　「仕かけ」もあるよ</a:t>
            </a:r>
            <a:r>
              <a:rPr lang="ja-JP" altLang="en-US" sz="4000" dirty="0">
                <a:latin typeface="HGS創英角ﾎﾟｯﾌﾟ体" pitchFamily="50" charset="-128"/>
                <a:ea typeface="HGS創英角ﾎﾟｯﾌﾟ体" pitchFamily="50" charset="-128"/>
              </a:rPr>
              <a:t> </a:t>
            </a:r>
          </a:p>
        </p:txBody>
      </p:sp>
    </p:spTree>
    <p:extLst>
      <p:ext uri="{BB962C8B-B14F-4D97-AF65-F5344CB8AC3E}">
        <p14:creationId xmlns:p14="http://schemas.microsoft.com/office/powerpoint/2010/main" val="14164504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Rectangle 5"/>
          <p:cNvSpPr>
            <a:spLocks noChangeArrowheads="1"/>
          </p:cNvSpPr>
          <p:nvPr/>
        </p:nvSpPr>
        <p:spPr bwMode="auto">
          <a:xfrm>
            <a:off x="2438400" y="838200"/>
            <a:ext cx="488950" cy="366713"/>
          </a:xfrm>
          <a:prstGeom prst="rect">
            <a:avLst/>
          </a:prstGeom>
          <a:noFill/>
          <a:ln w="9525">
            <a:noFill/>
            <a:miter lim="800000"/>
            <a:headEnd/>
            <a:tailEnd/>
          </a:ln>
        </p:spPr>
        <p:txBody>
          <a:bodyPr wrap="none">
            <a:spAutoFit/>
          </a:bodyPr>
          <a:lstStyle/>
          <a:p>
            <a:r>
              <a:rPr lang="ja-JP" altLang="en-US"/>
              <a:t>　　</a:t>
            </a:r>
          </a:p>
        </p:txBody>
      </p:sp>
      <p:sp>
        <p:nvSpPr>
          <p:cNvPr id="98311" name="Text Box 6"/>
          <p:cNvSpPr txBox="1">
            <a:spLocks noChangeArrowheads="1"/>
          </p:cNvSpPr>
          <p:nvPr/>
        </p:nvSpPr>
        <p:spPr bwMode="auto">
          <a:xfrm>
            <a:off x="784225" y="6583363"/>
            <a:ext cx="184150" cy="274637"/>
          </a:xfrm>
          <a:prstGeom prst="rect">
            <a:avLst/>
          </a:prstGeom>
          <a:noFill/>
          <a:ln w="9525">
            <a:noFill/>
            <a:miter lim="800000"/>
            <a:headEnd/>
            <a:tailEnd/>
          </a:ln>
        </p:spPr>
        <p:txBody>
          <a:bodyPr wrap="none">
            <a:spAutoFit/>
          </a:bodyPr>
          <a:lstStyle/>
          <a:p>
            <a:pPr algn="ctr">
              <a:spcBef>
                <a:spcPct val="50000"/>
              </a:spcBef>
            </a:pPr>
            <a:endParaRPr lang="ja-JP" altLang="en-US" sz="1200">
              <a:latin typeface="Times New Roman" pitchFamily="18" charset="0"/>
            </a:endParaRPr>
          </a:p>
        </p:txBody>
      </p:sp>
      <p:sp>
        <p:nvSpPr>
          <p:cNvPr id="138244" name="Text Box 2"/>
          <p:cNvSpPr txBox="1">
            <a:spLocks noChangeArrowheads="1"/>
          </p:cNvSpPr>
          <p:nvPr/>
        </p:nvSpPr>
        <p:spPr bwMode="auto">
          <a:xfrm>
            <a:off x="250824" y="1052513"/>
            <a:ext cx="8658397" cy="2830512"/>
          </a:xfrm>
          <a:prstGeom prst="rect">
            <a:avLst/>
          </a:prstGeom>
          <a:noFill/>
          <a:ln w="9525">
            <a:noFill/>
            <a:miter lim="800000"/>
            <a:headEnd/>
            <a:tailEnd/>
          </a:ln>
        </p:spPr>
        <p:txBody>
          <a:bodyPr wrap="square">
            <a:spAutoFit/>
          </a:bodyPr>
          <a:lstStyle/>
          <a:p>
            <a:pPr marL="533400" indent="-533400" defTabSz="257175">
              <a:lnSpc>
                <a:spcPct val="150000"/>
              </a:lnSpc>
            </a:pPr>
            <a:r>
              <a:rPr lang="ja-JP" altLang="en-US" sz="2400" b="1" dirty="0">
                <a:solidFill>
                  <a:srgbClr val="1C1C1C"/>
                </a:solidFill>
                <a:latin typeface="ＭＳ 明朝" pitchFamily="17" charset="-128"/>
              </a:rPr>
              <a:t>・</a:t>
            </a:r>
            <a:r>
              <a:rPr lang="ja-JP" altLang="en-US" sz="2400" b="1" dirty="0">
                <a:solidFill>
                  <a:srgbClr val="1C1C1C"/>
                </a:solidFill>
                <a:latin typeface="AR P丸ゴシック体E"/>
                <a:ea typeface="AR P丸ゴシック体E"/>
                <a:cs typeface="AR P丸ゴシック体E"/>
              </a:rPr>
              <a:t>苦い味をかくすため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・長い時間、効くようにするため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・光から薬を保護するため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・散剤（粉ぐすり）がのみづらい人のため</a:t>
            </a:r>
          </a:p>
          <a:p>
            <a:pPr marL="533400" indent="-533400" defTabSz="257175">
              <a:lnSpc>
                <a:spcPct val="150000"/>
              </a:lnSpc>
            </a:pPr>
            <a:r>
              <a:rPr lang="ja-JP" altLang="en-US" sz="2400" b="1" dirty="0">
                <a:solidFill>
                  <a:srgbClr val="1C1C1C"/>
                </a:solidFill>
                <a:latin typeface="AR P丸ゴシック体E"/>
                <a:ea typeface="AR P丸ゴシック体E"/>
                <a:cs typeface="AR P丸ゴシック体E"/>
              </a:rPr>
              <a:t>・胃の中で溶けないで腸に行ってから溶けるようにするため</a:t>
            </a:r>
          </a:p>
        </p:txBody>
      </p:sp>
      <p:graphicFrame>
        <p:nvGraphicFramePr>
          <p:cNvPr id="98309" name="Object 4"/>
          <p:cNvGraphicFramePr>
            <a:graphicFrameLocks noChangeAspect="1"/>
          </p:cNvGraphicFramePr>
          <p:nvPr/>
        </p:nvGraphicFramePr>
        <p:xfrm>
          <a:off x="6588125" y="5084763"/>
          <a:ext cx="2093913" cy="1474787"/>
        </p:xfrm>
        <a:graphic>
          <a:graphicData uri="http://schemas.openxmlformats.org/presentationml/2006/ole">
            <mc:AlternateContent xmlns:mc="http://schemas.openxmlformats.org/markup-compatibility/2006">
              <mc:Choice xmlns:v="urn:schemas-microsoft-com:vml" Requires="v">
                <p:oleObj name="Image" r:id="rId3" imgW="5642076" imgH="3977409" progId="">
                  <p:embed/>
                </p:oleObj>
              </mc:Choice>
              <mc:Fallback>
                <p:oleObj name="Image" r:id="rId3" imgW="5642076" imgH="397740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084763"/>
                        <a:ext cx="209391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角丸四角形吹き出し 7"/>
          <p:cNvSpPr>
            <a:spLocks noChangeArrowheads="1"/>
          </p:cNvSpPr>
          <p:nvPr/>
        </p:nvSpPr>
        <p:spPr bwMode="auto">
          <a:xfrm>
            <a:off x="611188" y="4149725"/>
            <a:ext cx="5761037" cy="2447925"/>
          </a:xfrm>
          <a:prstGeom prst="wedgeRoundRectCallout">
            <a:avLst>
              <a:gd name="adj1" fmla="val 59644"/>
              <a:gd name="adj2" fmla="val 14787"/>
              <a:gd name="adj3" fmla="val 16667"/>
            </a:avLst>
          </a:prstGeom>
          <a:solidFill>
            <a:schemeClr val="accent1">
              <a:lumMod val="20000"/>
              <a:lumOff val="80000"/>
            </a:schemeClr>
          </a:solidFill>
          <a:ln w="25400" algn="ctr">
            <a:solidFill>
              <a:srgbClr val="FF0000"/>
            </a:solidFill>
            <a:miter lim="800000"/>
            <a:headEnd/>
            <a:tailEnd/>
          </a:ln>
        </p:spPr>
        <p:txBody>
          <a:bodyPr anchor="ctr"/>
          <a:lstStyle/>
          <a:p>
            <a:r>
              <a:rPr lang="ja-JP" altLang="en-US" sz="2400" b="1">
                <a:solidFill>
                  <a:srgbClr val="000099"/>
                </a:solidFill>
                <a:ea typeface="AR P丸ゴシック体E"/>
                <a:cs typeface="AR P丸ゴシック体E"/>
              </a:rPr>
              <a:t>このような理由によって錠剤やカプセルは作られています。そこで、</a:t>
            </a:r>
            <a:r>
              <a:rPr lang="ja-JP" altLang="en-US" sz="2400" b="1">
                <a:solidFill>
                  <a:srgbClr val="FF0000"/>
                </a:solidFill>
                <a:ea typeface="AR P丸ゴシック体E"/>
                <a:cs typeface="AR P丸ゴシック体E"/>
              </a:rPr>
              <a:t>錠剤をかみ砕いてのんだり、カプセルの中身を出してのんだりしてはいけません。</a:t>
            </a:r>
          </a:p>
          <a:p>
            <a:r>
              <a:rPr lang="ja-JP" altLang="en-US" sz="2400" b="1">
                <a:solidFill>
                  <a:srgbClr val="000099"/>
                </a:solidFill>
                <a:ea typeface="AR P丸ゴシック体E"/>
                <a:cs typeface="AR P丸ゴシック体E"/>
              </a:rPr>
              <a:t>薬が効かなかったり、逆に危険になったりします。</a:t>
            </a:r>
          </a:p>
        </p:txBody>
      </p:sp>
      <p:sp>
        <p:nvSpPr>
          <p:cNvPr id="98314" name="Text Box 12"/>
          <p:cNvSpPr txBox="1">
            <a:spLocks noChangeArrowheads="1"/>
          </p:cNvSpPr>
          <p:nvPr/>
        </p:nvSpPr>
        <p:spPr bwMode="auto">
          <a:xfrm>
            <a:off x="323850" y="260350"/>
            <a:ext cx="8820150" cy="584775"/>
          </a:xfrm>
          <a:prstGeom prst="rect">
            <a:avLst/>
          </a:prstGeom>
          <a:noFill/>
          <a:ln w="9525">
            <a:noFill/>
            <a:miter lim="800000"/>
            <a:headEnd/>
            <a:tailEnd/>
          </a:ln>
        </p:spPr>
        <p:txBody>
          <a:bodyPr>
            <a:spAutoFit/>
          </a:bodyPr>
          <a:lstStyle/>
          <a:p>
            <a:r>
              <a:rPr lang="ja-JP" altLang="en-US" sz="3200" b="1" dirty="0"/>
              <a:t>なぜ錠剤やカプセルにしてあるのでしょう？</a:t>
            </a:r>
          </a:p>
        </p:txBody>
      </p:sp>
    </p:spTree>
    <p:extLst>
      <p:ext uri="{BB962C8B-B14F-4D97-AF65-F5344CB8AC3E}">
        <p14:creationId xmlns:p14="http://schemas.microsoft.com/office/powerpoint/2010/main" val="25633614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1000" fill="hold"/>
                                        <p:tgtEl>
                                          <p:spTgt spid="138244"/>
                                        </p:tgtEl>
                                        <p:attrNameLst>
                                          <p:attrName>ppt_w</p:attrName>
                                        </p:attrNameLst>
                                      </p:cBhvr>
                                      <p:tavLst>
                                        <p:tav tm="0">
                                          <p:val>
                                            <p:strVal val="#ppt_w*0.70"/>
                                          </p:val>
                                        </p:tav>
                                        <p:tav tm="100000">
                                          <p:val>
                                            <p:strVal val="#ppt_w"/>
                                          </p:val>
                                        </p:tav>
                                      </p:tavLst>
                                    </p:anim>
                                    <p:anim calcmode="lin" valueType="num">
                                      <p:cBhvr>
                                        <p:cTn id="8" dur="1000" fill="hold"/>
                                        <p:tgtEl>
                                          <p:spTgt spid="138244"/>
                                        </p:tgtEl>
                                        <p:attrNameLst>
                                          <p:attrName>ppt_h</p:attrName>
                                        </p:attrNameLst>
                                      </p:cBhvr>
                                      <p:tavLst>
                                        <p:tav tm="0">
                                          <p:val>
                                            <p:strVal val="#ppt_h"/>
                                          </p:val>
                                        </p:tav>
                                        <p:tav tm="100000">
                                          <p:val>
                                            <p:strVal val="#ppt_h"/>
                                          </p:val>
                                        </p:tav>
                                      </p:tavLst>
                                    </p:anim>
                                    <p:animEffect transition="in" filter="fade">
                                      <p:cBhvr>
                                        <p:cTn id="9" dur="1000"/>
                                        <p:tgtEl>
                                          <p:spTgt spid="13824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2000" fill="hold"/>
                                        <p:tgtEl>
                                          <p:spTgt spid="2"/>
                                        </p:tgtEl>
                                        <p:attrNameLst>
                                          <p:attrName>ppt_x</p:attrName>
                                        </p:attrNameLst>
                                      </p:cBhvr>
                                      <p:tavLst>
                                        <p:tav tm="0">
                                          <p:val>
                                            <p:strVal val="#ppt_x"/>
                                          </p:val>
                                        </p:tav>
                                        <p:tav tm="100000">
                                          <p:val>
                                            <p:strVal val="#ppt_x"/>
                                          </p:val>
                                        </p:tav>
                                      </p:tavLst>
                                    </p:anim>
                                    <p:anim calcmode="lin" valueType="num">
                                      <p:cBhvr additive="base">
                                        <p:cTn id="15"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431800" y="188913"/>
          <a:ext cx="952500" cy="914400"/>
        </p:xfrm>
        <a:graphic>
          <a:graphicData uri="http://schemas.openxmlformats.org/presentationml/2006/ole">
            <mc:AlternateContent xmlns:mc="http://schemas.openxmlformats.org/markup-compatibility/2006">
              <mc:Choice xmlns:v="urn:schemas-microsoft-com:vml" Requires="v">
                <p:oleObj name="Image" r:id="rId3" imgW="952045" imgH="913963" progId="Photoshop.Image.6">
                  <p:embed/>
                </p:oleObj>
              </mc:Choice>
              <mc:Fallback>
                <p:oleObj name="Image" r:id="rId3" imgW="952045" imgH="91396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913"/>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Text Box 3"/>
          <p:cNvSpPr txBox="1">
            <a:spLocks noChangeArrowheads="1"/>
          </p:cNvSpPr>
          <p:nvPr/>
        </p:nvSpPr>
        <p:spPr bwMode="auto">
          <a:xfrm>
            <a:off x="1676400" y="990600"/>
            <a:ext cx="59563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4000" b="1">
                <a:solidFill>
                  <a:srgbClr val="1C1C1C"/>
                </a:solidFill>
                <a:ea typeface="ＭＳ Ｐゴシック" charset="-128"/>
              </a:rPr>
              <a:t>くすりは、体の中を</a:t>
            </a:r>
          </a:p>
          <a:p>
            <a:pPr eaLnBrk="1" hangingPunct="1"/>
            <a:endParaRPr lang="ja-JP" altLang="en-US" sz="800" b="1">
              <a:solidFill>
                <a:srgbClr val="1C1C1C"/>
              </a:solidFill>
              <a:ea typeface="ＭＳ Ｐゴシック" charset="-128"/>
            </a:endParaRPr>
          </a:p>
          <a:p>
            <a:pPr eaLnBrk="1" hangingPunct="1"/>
            <a:r>
              <a:rPr lang="ja-JP" altLang="en-US" sz="4000" b="1">
                <a:solidFill>
                  <a:srgbClr val="1C1C1C"/>
                </a:solidFill>
                <a:ea typeface="ＭＳ Ｐゴシック" charset="-128"/>
              </a:rPr>
              <a:t>どのようにめぐるの？</a:t>
            </a:r>
          </a:p>
        </p:txBody>
      </p:sp>
      <p:graphicFrame>
        <p:nvGraphicFramePr>
          <p:cNvPr id="8195" name="Object 4"/>
          <p:cNvGraphicFramePr>
            <a:graphicFrameLocks noChangeAspect="1"/>
          </p:cNvGraphicFramePr>
          <p:nvPr/>
        </p:nvGraphicFramePr>
        <p:xfrm>
          <a:off x="4289425" y="3148013"/>
          <a:ext cx="4854575" cy="3709987"/>
        </p:xfrm>
        <a:graphic>
          <a:graphicData uri="http://schemas.openxmlformats.org/presentationml/2006/ole">
            <mc:AlternateContent xmlns:mc="http://schemas.openxmlformats.org/markup-compatibility/2006">
              <mc:Choice xmlns:v="urn:schemas-microsoft-com:vml" Requires="v">
                <p:oleObj name="Image" r:id="rId5" imgW="4854218" imgH="3710554" progId="Photoshop.Image.6">
                  <p:embed/>
                </p:oleObj>
              </mc:Choice>
              <mc:Fallback>
                <p:oleObj name="Image" r:id="rId5" imgW="4854218" imgH="3710554"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425" y="3148013"/>
                        <a:ext cx="4854575"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Text Box 8"/>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42444848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3"/>
          <p:cNvSpPr txBox="1">
            <a:spLocks noChangeArrowheads="1"/>
          </p:cNvSpPr>
          <p:nvPr/>
        </p:nvSpPr>
        <p:spPr bwMode="auto">
          <a:xfrm>
            <a:off x="6732588" y="4437063"/>
            <a:ext cx="1004887" cy="304800"/>
          </a:xfrm>
          <a:prstGeom prst="rect">
            <a:avLst/>
          </a:prstGeom>
          <a:noFill/>
          <a:ln w="9525">
            <a:noFill/>
            <a:miter lim="800000"/>
            <a:headEnd/>
            <a:tailEnd/>
          </a:ln>
        </p:spPr>
        <p:txBody>
          <a:bodyPr>
            <a:spAutoFit/>
          </a:bodyPr>
          <a:lstStyle/>
          <a:p>
            <a:pPr algn="ctr">
              <a:spcBef>
                <a:spcPct val="50000"/>
              </a:spcBef>
            </a:pPr>
            <a:endParaRPr lang="ja-JP" altLang="en-US" sz="1400">
              <a:latin typeface="Times New Roman" pitchFamily="18" charset="0"/>
            </a:endParaRPr>
          </a:p>
        </p:txBody>
      </p:sp>
      <p:sp>
        <p:nvSpPr>
          <p:cNvPr id="11" name="角丸四角形 10"/>
          <p:cNvSpPr/>
          <p:nvPr/>
        </p:nvSpPr>
        <p:spPr>
          <a:xfrm>
            <a:off x="1421027" y="0"/>
            <a:ext cx="7327686" cy="976184"/>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dirty="0">
                <a:solidFill>
                  <a:schemeClr val="tx1"/>
                </a:solidFill>
              </a:rPr>
              <a:t>～薬の決まりを知るために～</a:t>
            </a:r>
          </a:p>
          <a:p>
            <a:pPr algn="ctr">
              <a:defRPr/>
            </a:pPr>
            <a:r>
              <a:rPr lang="ja-JP" altLang="en-US" sz="3200" dirty="0">
                <a:solidFill>
                  <a:schemeClr val="tx1"/>
                </a:solidFill>
              </a:rPr>
              <a:t>薬の旅</a:t>
            </a:r>
          </a:p>
        </p:txBody>
      </p:sp>
      <p:sp>
        <p:nvSpPr>
          <p:cNvPr id="100355" name="Rectangle 29"/>
          <p:cNvSpPr>
            <a:spLocks noChangeArrowheads="1"/>
          </p:cNvSpPr>
          <p:nvPr/>
        </p:nvSpPr>
        <p:spPr bwMode="auto">
          <a:xfrm>
            <a:off x="422704" y="1125409"/>
            <a:ext cx="8569325" cy="519112"/>
          </a:xfrm>
          <a:prstGeom prst="rect">
            <a:avLst/>
          </a:prstGeom>
          <a:noFill/>
          <a:ln w="9525">
            <a:noFill/>
            <a:miter lim="800000"/>
            <a:headEnd/>
            <a:tailEnd/>
          </a:ln>
        </p:spPr>
        <p:txBody>
          <a:bodyPr>
            <a:spAutoFit/>
          </a:bodyPr>
          <a:lstStyle/>
          <a:p>
            <a:r>
              <a:rPr lang="ja-JP" altLang="en-US" sz="2800" b="1" dirty="0">
                <a:solidFill>
                  <a:srgbClr val="1C1C1C"/>
                </a:solidFill>
              </a:rPr>
              <a:t>薬は、血液の中に入ってはじめて効果を発揮します。</a:t>
            </a:r>
          </a:p>
        </p:txBody>
      </p:sp>
      <p:pic>
        <p:nvPicPr>
          <p:cNvPr id="140293" name="Picture 5" descr="kusuri_movie03A"/>
          <p:cNvPicPr>
            <a:picLocks noChangeAspect="1" noChangeArrowheads="1" noCrop="1"/>
          </p:cNvPicPr>
          <p:nvPr/>
        </p:nvPicPr>
        <p:blipFill>
          <a:blip r:embed="rId3"/>
          <a:srcRect/>
          <a:stretch>
            <a:fillRect/>
          </a:stretch>
        </p:blipFill>
        <p:spPr bwMode="auto">
          <a:xfrm>
            <a:off x="1187450" y="1628775"/>
            <a:ext cx="6624638" cy="49688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0293"/>
                                        </p:tgtEl>
                                        <p:attrNameLst>
                                          <p:attrName>style.visibility</p:attrName>
                                        </p:attrNameLst>
                                      </p:cBhvr>
                                      <p:to>
                                        <p:strVal val="visible"/>
                                      </p:to>
                                    </p:set>
                                    <p:anim calcmode="lin" valueType="num">
                                      <p:cBhvr additive="base">
                                        <p:cTn id="7" dur="500" fill="hold"/>
                                        <p:tgtEl>
                                          <p:spTgt spid="140293"/>
                                        </p:tgtEl>
                                        <p:attrNameLst>
                                          <p:attrName>ppt_x</p:attrName>
                                        </p:attrNameLst>
                                      </p:cBhvr>
                                      <p:tavLst>
                                        <p:tav tm="0">
                                          <p:val>
                                            <p:strVal val="#ppt_x"/>
                                          </p:val>
                                        </p:tav>
                                        <p:tav tm="100000">
                                          <p:val>
                                            <p:strVal val="#ppt_x"/>
                                          </p:val>
                                        </p:tav>
                                      </p:tavLst>
                                    </p:anim>
                                    <p:anim calcmode="lin" valueType="num">
                                      <p:cBhvr additive="base">
                                        <p:cTn id="8" dur="500" fill="hold"/>
                                        <p:tgtEl>
                                          <p:spTgt spid="140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44525" y="0"/>
            <a:ext cx="8499475" cy="2576513"/>
          </a:xfrm>
        </p:spPr>
        <p:txBody>
          <a:bodyPr/>
          <a:lstStyle/>
          <a:p>
            <a:pPr eaLnBrk="1" hangingPunct="1">
              <a:defRPr/>
            </a:pPr>
            <a:r>
              <a:rPr lang="ja-JP" altLang="en-US" sz="3700" b="1" i="1" dirty="0">
                <a:solidFill>
                  <a:srgbClr val="2D756E"/>
                </a:solidFill>
                <a:effectLst>
                  <a:outerShdw blurRad="38100" dist="38100" dir="2700000" algn="tl">
                    <a:srgbClr val="C0C0C0"/>
                  </a:outerShdw>
                </a:effectLst>
                <a:latin typeface="HGP創英角ﾎﾟｯﾌﾟ体" pitchFamily="50" charset="-128"/>
                <a:ea typeface="HGP創英角ﾎﾟｯﾌﾟ体" pitchFamily="50" charset="-128"/>
              </a:rPr>
              <a:t>薬の正しい使い方</a:t>
            </a:r>
            <a:br>
              <a:rPr lang="en-US" altLang="ja-JP" sz="3700" b="1" i="1" dirty="0">
                <a:solidFill>
                  <a:srgbClr val="2D756E"/>
                </a:solidFill>
                <a:effectLst>
                  <a:outerShdw blurRad="38100" dist="38100" dir="2700000" algn="tl">
                    <a:srgbClr val="C0C0C0"/>
                  </a:outerShdw>
                </a:effectLst>
                <a:latin typeface="HGP創英角ﾎﾟｯﾌﾟ体" pitchFamily="50" charset="-128"/>
                <a:ea typeface="HGP創英角ﾎﾟｯﾌﾟ体" pitchFamily="50" charset="-128"/>
              </a:rPr>
            </a:br>
            <a:r>
              <a:rPr lang="ja-JP" altLang="en-US" sz="3700" b="1" i="1" dirty="0">
                <a:solidFill>
                  <a:srgbClr val="2D756E"/>
                </a:solidFill>
                <a:effectLst>
                  <a:outerShdw blurRad="38100" dist="38100" dir="2700000" algn="tl">
                    <a:srgbClr val="C0C0C0"/>
                  </a:outerShdw>
                </a:effectLst>
                <a:latin typeface="HGP創英角ﾎﾟｯﾌﾟ体" pitchFamily="50" charset="-128"/>
                <a:ea typeface="HGP創英角ﾎﾟｯﾌﾟ体" pitchFamily="50" charset="-128"/>
              </a:rPr>
              <a:t>　　薬物乱用防止教室</a:t>
            </a:r>
            <a:br>
              <a:rPr lang="ja-JP" altLang="en-US" sz="3700" b="1" i="1" dirty="0">
                <a:solidFill>
                  <a:srgbClr val="2D756E"/>
                </a:solidFill>
                <a:effectLst>
                  <a:outerShdw blurRad="38100" dist="38100" dir="2700000" algn="tl">
                    <a:srgbClr val="C0C0C0"/>
                  </a:outerShdw>
                </a:effectLst>
                <a:latin typeface="HGP創英角ﾎﾟｯﾌﾟ体" pitchFamily="50" charset="-128"/>
                <a:ea typeface="HGP創英角ﾎﾟｯﾌﾟ体" pitchFamily="50" charset="-128"/>
              </a:rPr>
            </a:br>
            <a:r>
              <a:rPr lang="ja-JP" altLang="en-US" sz="3700" b="1" i="1" dirty="0">
                <a:solidFill>
                  <a:srgbClr val="2D756E"/>
                </a:solidFill>
                <a:effectLst>
                  <a:outerShdw blurRad="38100" dist="38100" dir="2700000" algn="tl">
                    <a:srgbClr val="C0C0C0"/>
                  </a:outerShdw>
                </a:effectLst>
                <a:latin typeface="HGP創英角ﾎﾟｯﾌﾟ体" pitchFamily="50" charset="-128"/>
                <a:ea typeface="HGP創英角ﾎﾟｯﾌﾟ体" pitchFamily="50" charset="-128"/>
              </a:rPr>
              <a:t>○○小学校　　　　年　　月　　日</a:t>
            </a:r>
            <a:endParaRPr lang="en-US" altLang="ja-JP" sz="3700" b="1" i="1" dirty="0">
              <a:solidFill>
                <a:srgbClr val="2D756E"/>
              </a:solidFill>
              <a:effectLst>
                <a:outerShdw blurRad="38100" dist="38100" dir="2700000" algn="tl">
                  <a:srgbClr val="C0C0C0"/>
                </a:outerShdw>
              </a:effectLst>
              <a:latin typeface="HGP創英角ﾎﾟｯﾌﾟ体" pitchFamily="50" charset="-128"/>
              <a:ea typeface="HGP創英角ﾎﾟｯﾌﾟ体" pitchFamily="50" charset="-128"/>
            </a:endParaRPr>
          </a:p>
        </p:txBody>
      </p:sp>
      <p:sp>
        <p:nvSpPr>
          <p:cNvPr id="6147" name="Rectangle 3"/>
          <p:cNvSpPr>
            <a:spLocks noGrp="1" noChangeArrowheads="1"/>
          </p:cNvSpPr>
          <p:nvPr>
            <p:ph type="body" sz="half" idx="4294967295"/>
          </p:nvPr>
        </p:nvSpPr>
        <p:spPr>
          <a:xfrm>
            <a:off x="5325839" y="4926013"/>
            <a:ext cx="3164111" cy="1151069"/>
          </a:xfrm>
        </p:spPr>
        <p:txBody>
          <a:bodyPr rtlCol="0">
            <a:normAutofit fontScale="25000" lnSpcReduction="20000"/>
          </a:bodyPr>
          <a:lstStyle/>
          <a:p>
            <a:pPr algn="ctr" eaLnBrk="1" hangingPunct="1">
              <a:buFontTx/>
              <a:buNone/>
              <a:defRPr/>
            </a:pPr>
            <a:r>
              <a:rPr lang="ja-JP" altLang="en-US" sz="6400" dirty="0">
                <a:solidFill>
                  <a:schemeClr val="tx2"/>
                </a:solidFill>
                <a:effectLst>
                  <a:outerShdw blurRad="38100" dist="38100" dir="2700000" algn="tl">
                    <a:srgbClr val="C0C0C0"/>
                  </a:outerShdw>
                </a:effectLst>
                <a:latin typeface="HGS創英角ﾎﾟｯﾌﾟ体" pitchFamily="50" charset="-128"/>
                <a:ea typeface="HGS創英角ﾎﾟｯﾌﾟ体" pitchFamily="50" charset="-128"/>
              </a:rPr>
              <a:t>一般社団法人　伊賀薬剤師会</a:t>
            </a:r>
          </a:p>
          <a:p>
            <a:pPr algn="ctr" eaLnBrk="1" hangingPunct="1">
              <a:buFontTx/>
              <a:buNone/>
              <a:defRPr/>
            </a:pPr>
            <a:r>
              <a:rPr lang="ja-JP" altLang="en-US" sz="6400" i="1" dirty="0">
                <a:solidFill>
                  <a:schemeClr val="tx2"/>
                </a:solidFill>
                <a:effectLst>
                  <a:outerShdw blurRad="38100" dist="38100" dir="2700000" algn="tl">
                    <a:srgbClr val="C0C0C0"/>
                  </a:outerShdw>
                </a:effectLst>
                <a:latin typeface="HGS創英角ﾎﾟｯﾌﾟ体" pitchFamily="50" charset="-128"/>
                <a:ea typeface="HGS創英角ﾎﾟｯﾌﾟ体" pitchFamily="50" charset="-128"/>
              </a:rPr>
              <a:t>　　　　　　学校薬剤師</a:t>
            </a:r>
          </a:p>
          <a:p>
            <a:pPr algn="ctr" eaLnBrk="1" hangingPunct="1">
              <a:buFontTx/>
              <a:buNone/>
              <a:defRPr/>
            </a:pPr>
            <a:r>
              <a:rPr lang="ja-JP" altLang="en-US" sz="6400" i="1" dirty="0">
                <a:solidFill>
                  <a:schemeClr val="tx2"/>
                </a:solidFill>
                <a:effectLst>
                  <a:outerShdw blurRad="38100" dist="38100" dir="2700000" algn="tl">
                    <a:srgbClr val="C0C0C0"/>
                  </a:outerShdw>
                </a:effectLst>
                <a:latin typeface="HGS創英角ﾎﾟｯﾌﾟ体" pitchFamily="50" charset="-128"/>
                <a:ea typeface="HGS創英角ﾎﾟｯﾌﾟ体" pitchFamily="50" charset="-128"/>
              </a:rPr>
              <a:t>　　　　</a:t>
            </a:r>
            <a:r>
              <a:rPr lang="ja-JP" altLang="en-US" sz="8000" i="1" dirty="0">
                <a:solidFill>
                  <a:schemeClr val="tx2"/>
                </a:solidFill>
                <a:effectLst>
                  <a:outerShdw blurRad="38100" dist="38100" dir="2700000" algn="tl">
                    <a:srgbClr val="C0C0C0"/>
                  </a:outerShdw>
                </a:effectLst>
                <a:latin typeface="HGS創英角ﾎﾟｯﾌﾟ体" pitchFamily="50" charset="-128"/>
                <a:ea typeface="HGS創英角ﾎﾟｯﾌﾟ体" pitchFamily="50" charset="-128"/>
              </a:rPr>
              <a:t>　○○　○○</a:t>
            </a:r>
          </a:p>
          <a:p>
            <a:pPr algn="ctr" eaLnBrk="1" hangingPunct="1">
              <a:buFontTx/>
              <a:buNone/>
              <a:defRPr/>
            </a:pPr>
            <a:r>
              <a:rPr lang="ja-JP" altLang="en-US" i="1" dirty="0">
                <a:solidFill>
                  <a:schemeClr val="tx2"/>
                </a:solidFill>
                <a:effectLst>
                  <a:outerShdw blurRad="38100" dist="38100" dir="2700000" algn="tl">
                    <a:srgbClr val="C0C0C0"/>
                  </a:outerShdw>
                </a:effectLst>
                <a:latin typeface="HGS創英角ﾎﾟｯﾌﾟ体" pitchFamily="50" charset="-128"/>
                <a:ea typeface="HGS創英角ﾎﾟｯﾌﾟ体" pitchFamily="50" charset="-128"/>
              </a:rPr>
              <a:t>　　　</a:t>
            </a:r>
          </a:p>
        </p:txBody>
      </p:sp>
      <p:pic>
        <p:nvPicPr>
          <p:cNvPr id="5123" name="Picture 4" descr="56-2ﾄﾞｸﾀﾞﾐ"/>
          <p:cNvPicPr>
            <a:picLocks noChangeAspect="1" noChangeArrowheads="1"/>
          </p:cNvPicPr>
          <p:nvPr/>
        </p:nvPicPr>
        <p:blipFill>
          <a:blip r:embed="rId3"/>
          <a:srcRect/>
          <a:stretch>
            <a:fillRect/>
          </a:stretch>
        </p:blipFill>
        <p:spPr bwMode="auto">
          <a:xfrm>
            <a:off x="4643438" y="2349500"/>
            <a:ext cx="2957512" cy="2217738"/>
          </a:xfrm>
          <a:prstGeom prst="rect">
            <a:avLst/>
          </a:prstGeom>
          <a:noFill/>
          <a:ln w="9525">
            <a:noFill/>
            <a:miter lim="800000"/>
            <a:headEnd/>
            <a:tailEnd/>
          </a:ln>
        </p:spPr>
      </p:pic>
      <p:pic>
        <p:nvPicPr>
          <p:cNvPr id="5124" name="Picture 5" descr="38 ｸｽﾞ"/>
          <p:cNvPicPr>
            <a:picLocks noChangeAspect="1" noChangeArrowheads="1"/>
          </p:cNvPicPr>
          <p:nvPr/>
        </p:nvPicPr>
        <p:blipFill>
          <a:blip r:embed="rId4"/>
          <a:srcRect/>
          <a:stretch>
            <a:fillRect/>
          </a:stretch>
        </p:blipFill>
        <p:spPr bwMode="auto">
          <a:xfrm>
            <a:off x="1042988" y="2924175"/>
            <a:ext cx="2468562" cy="3290888"/>
          </a:xfrm>
          <a:prstGeom prst="rect">
            <a:avLst/>
          </a:prstGeom>
          <a:noFill/>
          <a:ln w="9525">
            <a:noFill/>
            <a:miter lim="800000"/>
            <a:headEnd/>
            <a:tailEnd/>
          </a:ln>
        </p:spPr>
      </p:pic>
      <p:sp>
        <p:nvSpPr>
          <p:cNvPr id="5125" name="Text Box 6"/>
          <p:cNvSpPr txBox="1">
            <a:spLocks noChangeArrowheads="1"/>
          </p:cNvSpPr>
          <p:nvPr/>
        </p:nvSpPr>
        <p:spPr bwMode="auto">
          <a:xfrm>
            <a:off x="1958975" y="6242050"/>
            <a:ext cx="588963" cy="854075"/>
          </a:xfrm>
          <a:prstGeom prst="rect">
            <a:avLst/>
          </a:prstGeom>
          <a:noFill/>
          <a:ln w="9525">
            <a:noFill/>
            <a:miter lim="800000"/>
            <a:headEnd/>
            <a:tailEnd/>
          </a:ln>
        </p:spPr>
        <p:txBody>
          <a:bodyPr wrap="none">
            <a:spAutoFit/>
          </a:bodyPr>
          <a:lstStyle/>
          <a:p>
            <a:pPr eaLnBrk="0" hangingPunct="0"/>
            <a:r>
              <a:rPr kumimoji="0" lang="ja-JP" altLang="en-US" b="1"/>
              <a:t>クズ</a:t>
            </a:r>
          </a:p>
          <a:p>
            <a:pPr eaLnBrk="0" hangingPunct="0"/>
            <a:endParaRPr kumimoji="0" lang="ja-JP" altLang="en-US" sz="3200"/>
          </a:p>
        </p:txBody>
      </p:sp>
      <p:sp>
        <p:nvSpPr>
          <p:cNvPr id="5126" name="Text Box 7"/>
          <p:cNvSpPr txBox="1">
            <a:spLocks noChangeArrowheads="1"/>
          </p:cNvSpPr>
          <p:nvPr/>
        </p:nvSpPr>
        <p:spPr bwMode="auto">
          <a:xfrm>
            <a:off x="7596188" y="4365625"/>
            <a:ext cx="893762" cy="366713"/>
          </a:xfrm>
          <a:prstGeom prst="rect">
            <a:avLst/>
          </a:prstGeom>
          <a:noFill/>
          <a:ln w="9525">
            <a:noFill/>
            <a:miter lim="800000"/>
            <a:headEnd/>
            <a:tailEnd/>
          </a:ln>
        </p:spPr>
        <p:txBody>
          <a:bodyPr wrap="none">
            <a:spAutoFit/>
          </a:bodyPr>
          <a:lstStyle/>
          <a:p>
            <a:pPr eaLnBrk="0" hangingPunct="0"/>
            <a:r>
              <a:rPr kumimoji="0" lang="ja-JP" altLang="en-US" b="1"/>
              <a:t>ドクダミ</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4572000" y="2092325"/>
          <a:ext cx="3735388" cy="4765675"/>
        </p:xfrm>
        <a:graphic>
          <a:graphicData uri="http://schemas.openxmlformats.org/presentationml/2006/ole">
            <mc:AlternateContent xmlns:mc="http://schemas.openxmlformats.org/markup-compatibility/2006">
              <mc:Choice xmlns:v="urn:schemas-microsoft-com:vml" Requires="v">
                <p:oleObj name="Image" r:id="rId3" imgW="3735969" imgH="4765267" progId="Photoshop.Image.6">
                  <p:embed/>
                </p:oleObj>
              </mc:Choice>
              <mc:Fallback>
                <p:oleObj name="Image" r:id="rId3" imgW="3735969" imgH="4765267"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92325"/>
                        <a:ext cx="3735388"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AutoShape 3"/>
          <p:cNvSpPr>
            <a:spLocks noChangeArrowheads="1"/>
          </p:cNvSpPr>
          <p:nvPr/>
        </p:nvSpPr>
        <p:spPr bwMode="auto">
          <a:xfrm>
            <a:off x="4572000" y="368300"/>
            <a:ext cx="4030663" cy="1800225"/>
          </a:xfrm>
          <a:prstGeom prst="cloudCallout">
            <a:avLst>
              <a:gd name="adj1" fmla="val 21366"/>
              <a:gd name="adj2" fmla="val 62611"/>
            </a:avLst>
          </a:prstGeom>
          <a:solidFill>
            <a:srgbClr val="CCFFCC"/>
          </a:solidFill>
          <a:ln w="9525">
            <a:solidFill>
              <a:schemeClr val="tx1"/>
            </a:solidFill>
            <a:round/>
            <a:headEnd/>
            <a:tailEnd/>
          </a:ln>
        </p:spPr>
        <p:txBody>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endParaRPr lang="ja-JP" altLang="ja-JP" sz="1800">
              <a:ea typeface="ＭＳ Ｐゴシック" charset="-128"/>
            </a:endParaRPr>
          </a:p>
        </p:txBody>
      </p:sp>
      <p:graphicFrame>
        <p:nvGraphicFramePr>
          <p:cNvPr id="10243" name="Object 4"/>
          <p:cNvGraphicFramePr>
            <a:graphicFrameLocks noChangeAspect="1"/>
          </p:cNvGraphicFramePr>
          <p:nvPr>
            <p:extLst>
              <p:ext uri="{D42A27DB-BD31-4B8C-83A1-F6EECF244321}">
                <p14:modId xmlns:p14="http://schemas.microsoft.com/office/powerpoint/2010/main" val="1332025971"/>
              </p:ext>
            </p:extLst>
          </p:nvPr>
        </p:nvGraphicFramePr>
        <p:xfrm>
          <a:off x="1445054" y="252284"/>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Photoshop.Image.6">
                  <p:embed/>
                </p:oleObj>
              </mc:Choice>
              <mc:Fallback>
                <p:oleObj name="Image" r:id="rId5" imgW="952045" imgH="913963"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5054" y="252284"/>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5"/>
          <p:cNvSpPr txBox="1">
            <a:spLocks noChangeArrowheads="1"/>
          </p:cNvSpPr>
          <p:nvPr/>
        </p:nvSpPr>
        <p:spPr bwMode="auto">
          <a:xfrm rot="-528644">
            <a:off x="5467350" y="842963"/>
            <a:ext cx="306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4000" b="1" dirty="0">
                <a:solidFill>
                  <a:schemeClr val="accent2"/>
                </a:solidFill>
                <a:ea typeface="ＭＳ Ｐゴシック" charset="-128"/>
              </a:rPr>
              <a:t>血中濃度</a:t>
            </a:r>
          </a:p>
        </p:txBody>
      </p:sp>
      <p:sp>
        <p:nvSpPr>
          <p:cNvPr id="10246" name="Text Box 6"/>
          <p:cNvSpPr txBox="1">
            <a:spLocks noChangeArrowheads="1"/>
          </p:cNvSpPr>
          <p:nvPr/>
        </p:nvSpPr>
        <p:spPr bwMode="auto">
          <a:xfrm>
            <a:off x="457200" y="2133600"/>
            <a:ext cx="48006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4000" b="1" dirty="0">
                <a:solidFill>
                  <a:srgbClr val="1C1C1C"/>
                </a:solidFill>
                <a:ea typeface="ＭＳ Ｐゴシック" charset="-128"/>
              </a:rPr>
              <a:t>くすりの</a:t>
            </a:r>
          </a:p>
          <a:p>
            <a:pPr eaLnBrk="1" hangingPunct="1"/>
            <a:endParaRPr lang="ja-JP" altLang="en-US" sz="1600" b="1" dirty="0">
              <a:solidFill>
                <a:srgbClr val="1C1C1C"/>
              </a:solidFill>
              <a:ea typeface="ＭＳ Ｐゴシック" charset="-128"/>
            </a:endParaRPr>
          </a:p>
          <a:p>
            <a:pPr eaLnBrk="1" hangingPunct="1"/>
            <a:r>
              <a:rPr lang="ja-JP" altLang="en-US" sz="4000" b="1" dirty="0">
                <a:solidFill>
                  <a:srgbClr val="1C1C1C"/>
                </a:solidFill>
                <a:ea typeface="ＭＳ Ｐゴシック" charset="-128"/>
              </a:rPr>
              <a:t>「血中濃度」という</a:t>
            </a:r>
            <a:endParaRPr lang="ja-JP" altLang="en-US" sz="800" b="1" dirty="0">
              <a:solidFill>
                <a:srgbClr val="1C1C1C"/>
              </a:solidFill>
              <a:ea typeface="ＭＳ Ｐゴシック" charset="-128"/>
            </a:endParaRPr>
          </a:p>
          <a:p>
            <a:pPr eaLnBrk="1" hangingPunct="1"/>
            <a:endParaRPr lang="ja-JP" altLang="en-US" sz="800" b="1" dirty="0">
              <a:solidFill>
                <a:srgbClr val="1C1C1C"/>
              </a:solidFill>
              <a:ea typeface="ＭＳ Ｐゴシック" charset="-128"/>
            </a:endParaRPr>
          </a:p>
          <a:p>
            <a:pPr eaLnBrk="1" hangingPunct="1"/>
            <a:r>
              <a:rPr lang="ja-JP" altLang="en-US" sz="4000" b="1" dirty="0">
                <a:solidFill>
                  <a:srgbClr val="1C1C1C"/>
                </a:solidFill>
                <a:ea typeface="ＭＳ Ｐゴシック" charset="-128"/>
              </a:rPr>
              <a:t>言葉を、知っている？</a:t>
            </a:r>
          </a:p>
        </p:txBody>
      </p:sp>
      <p:sp>
        <p:nvSpPr>
          <p:cNvPr id="10251"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32601132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a:srcRect/>
          <a:stretch>
            <a:fillRect/>
          </a:stretch>
        </p:blipFill>
        <p:spPr bwMode="auto">
          <a:xfrm>
            <a:off x="179388" y="134938"/>
            <a:ext cx="8964612" cy="67230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4" name="Rectangle 2"/>
          <p:cNvSpPr>
            <a:spLocks noGrp="1" noChangeArrowheads="1"/>
          </p:cNvSpPr>
          <p:nvPr>
            <p:ph type="title" sz="quarter" idx="4294967295"/>
          </p:nvPr>
        </p:nvSpPr>
        <p:spPr>
          <a:xfrm>
            <a:off x="1655804" y="260350"/>
            <a:ext cx="7278131" cy="1296988"/>
          </a:xfrm>
        </p:spPr>
        <p:txBody>
          <a:bodyPr>
            <a:normAutofit/>
          </a:bodyPr>
          <a:lstStyle/>
          <a:p>
            <a:pPr eaLnBrk="1" hangingPunct="1"/>
            <a:r>
              <a:rPr lang="ja-JP" altLang="en-US" sz="2500" dirty="0">
                <a:ea typeface="AR P丸ゴシック体E"/>
                <a:cs typeface="AR P丸ゴシック体E"/>
              </a:rPr>
              <a:t>薬の使い方には決まりがあります。</a:t>
            </a:r>
            <a:br>
              <a:rPr lang="ja-JP" altLang="en-US" sz="2500" dirty="0"/>
            </a:br>
            <a:r>
              <a:rPr lang="ja-JP" altLang="en-US" sz="2000" b="1" dirty="0">
                <a:ea typeface="AR P丸ゴシック体E"/>
                <a:cs typeface="AR P丸ゴシック体E"/>
              </a:rPr>
              <a:t>用法（のみ方、のむ回数、のむ時間）・用量（のむ量や数）</a:t>
            </a:r>
            <a:br>
              <a:rPr lang="en-US" altLang="ja-JP" sz="2000" b="1" dirty="0">
                <a:ea typeface="AR P丸ゴシック体E"/>
                <a:cs typeface="AR P丸ゴシック体E"/>
              </a:rPr>
            </a:br>
            <a:r>
              <a:rPr lang="ja-JP" altLang="en-US" sz="2000" b="1" dirty="0">
                <a:ea typeface="AR P丸ゴシック体E"/>
                <a:cs typeface="AR P丸ゴシック体E"/>
              </a:rPr>
              <a:t>が決められています</a:t>
            </a:r>
            <a:r>
              <a:rPr lang="ja-JP" altLang="en-US" sz="1700" b="1" dirty="0">
                <a:ea typeface="AR P丸ゴシック体E"/>
                <a:cs typeface="AR P丸ゴシック体E"/>
              </a:rPr>
              <a:t>。</a:t>
            </a:r>
          </a:p>
        </p:txBody>
      </p:sp>
      <p:graphicFrame>
        <p:nvGraphicFramePr>
          <p:cNvPr id="103433" name="Object 30"/>
          <p:cNvGraphicFramePr>
            <a:graphicFrameLocks noGrp="1" noChangeAspect="1"/>
          </p:cNvGraphicFramePr>
          <p:nvPr>
            <p:ph sz="quarter" idx="4294967295"/>
          </p:nvPr>
        </p:nvGraphicFramePr>
        <p:xfrm>
          <a:off x="6103938" y="4149725"/>
          <a:ext cx="3040062" cy="2187575"/>
        </p:xfrm>
        <a:graphic>
          <a:graphicData uri="http://schemas.openxmlformats.org/presentationml/2006/ole">
            <mc:AlternateContent xmlns:mc="http://schemas.openxmlformats.org/markup-compatibility/2006">
              <mc:Choice xmlns:v="urn:schemas-microsoft-com:vml" Requires="v">
                <p:oleObj name="Image" r:id="rId3" imgW="4393651" imgH="3161905" progId="">
                  <p:embed/>
                </p:oleObj>
              </mc:Choice>
              <mc:Fallback>
                <p:oleObj name="Image" r:id="rId3" imgW="4393651" imgH="3161905" progId="">
                  <p:embed/>
                  <p:pic>
                    <p:nvPicPr>
                      <p:cNvPr id="0" name="Object 3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3938" y="4149725"/>
                        <a:ext cx="3040062"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35" name="AutoShape 4"/>
          <p:cNvSpPr>
            <a:spLocks noChangeArrowheads="1"/>
          </p:cNvSpPr>
          <p:nvPr/>
        </p:nvSpPr>
        <p:spPr bwMode="auto">
          <a:xfrm>
            <a:off x="539750" y="1700213"/>
            <a:ext cx="2736850" cy="4895850"/>
          </a:xfrm>
          <a:prstGeom prst="roundRect">
            <a:avLst>
              <a:gd name="adj" fmla="val 16667"/>
            </a:avLst>
          </a:prstGeom>
          <a:solidFill>
            <a:srgbClr val="E9EEF3"/>
          </a:solidFill>
          <a:ln w="57150">
            <a:solidFill>
              <a:schemeClr val="accent2"/>
            </a:solidFill>
            <a:round/>
            <a:headEnd/>
            <a:tailEnd/>
          </a:ln>
        </p:spPr>
        <p:txBody>
          <a:bodyPr wrap="none"/>
          <a:lstStyle/>
          <a:p>
            <a:pPr algn="ctr"/>
            <a:r>
              <a:rPr lang="ja-JP" altLang="en-US" sz="3000" b="1" u="sng">
                <a:solidFill>
                  <a:schemeClr val="accent2"/>
                </a:solidFill>
              </a:rPr>
              <a:t>いつのむか</a:t>
            </a:r>
            <a:endParaRPr lang="ja-JP" altLang="en-US" sz="3000"/>
          </a:p>
        </p:txBody>
      </p:sp>
      <p:sp>
        <p:nvSpPr>
          <p:cNvPr id="103436" name="AutoShape 5"/>
          <p:cNvSpPr>
            <a:spLocks noChangeArrowheads="1"/>
          </p:cNvSpPr>
          <p:nvPr/>
        </p:nvSpPr>
        <p:spPr bwMode="auto">
          <a:xfrm>
            <a:off x="3779838" y="1700213"/>
            <a:ext cx="3022600" cy="4824412"/>
          </a:xfrm>
          <a:prstGeom prst="roundRect">
            <a:avLst>
              <a:gd name="adj" fmla="val 16667"/>
            </a:avLst>
          </a:prstGeom>
          <a:solidFill>
            <a:srgbClr val="FFFFCC"/>
          </a:solidFill>
          <a:ln w="57150">
            <a:solidFill>
              <a:srgbClr val="FF3300"/>
            </a:solidFill>
            <a:round/>
            <a:headEnd/>
            <a:tailEnd/>
          </a:ln>
        </p:spPr>
        <p:txBody>
          <a:bodyPr wrap="none"/>
          <a:lstStyle/>
          <a:p>
            <a:pPr algn="ctr"/>
            <a:r>
              <a:rPr lang="ja-JP" altLang="en-US" sz="3000" b="1" u="sng">
                <a:solidFill>
                  <a:srgbClr val="FF3300"/>
                </a:solidFill>
              </a:rPr>
              <a:t>何回のむか</a:t>
            </a:r>
          </a:p>
          <a:p>
            <a:pPr algn="ctr"/>
            <a:endParaRPr lang="ja-JP" altLang="en-US"/>
          </a:p>
        </p:txBody>
      </p:sp>
      <p:sp>
        <p:nvSpPr>
          <p:cNvPr id="103437" name="AutoShape 23"/>
          <p:cNvSpPr>
            <a:spLocks noChangeArrowheads="1"/>
          </p:cNvSpPr>
          <p:nvPr/>
        </p:nvSpPr>
        <p:spPr bwMode="auto">
          <a:xfrm>
            <a:off x="395288" y="5013325"/>
            <a:ext cx="719137" cy="431800"/>
          </a:xfrm>
          <a:prstGeom prst="roundRect">
            <a:avLst>
              <a:gd name="adj" fmla="val 16667"/>
            </a:avLst>
          </a:prstGeom>
          <a:solidFill>
            <a:srgbClr val="FF3300"/>
          </a:solidFill>
          <a:ln w="9525">
            <a:noFill/>
            <a:round/>
            <a:headEnd/>
            <a:tailEnd/>
          </a:ln>
        </p:spPr>
        <p:txBody>
          <a:bodyPr wrap="none" anchor="ctr"/>
          <a:lstStyle/>
          <a:p>
            <a:pPr algn="ctr"/>
            <a:r>
              <a:rPr lang="ja-JP" altLang="en-US">
                <a:solidFill>
                  <a:srgbClr val="FFFFCC"/>
                </a:solidFill>
                <a:ea typeface="HGP創英角ｺﾞｼｯｸUB" pitchFamily="50" charset="-128"/>
              </a:rPr>
              <a:t>食間</a:t>
            </a:r>
          </a:p>
        </p:txBody>
      </p:sp>
      <p:sp>
        <p:nvSpPr>
          <p:cNvPr id="103438" name="Text Box 24"/>
          <p:cNvSpPr txBox="1">
            <a:spLocks noChangeArrowheads="1"/>
          </p:cNvSpPr>
          <p:nvPr/>
        </p:nvSpPr>
        <p:spPr bwMode="auto">
          <a:xfrm>
            <a:off x="1258888" y="2565400"/>
            <a:ext cx="2087562" cy="3597275"/>
          </a:xfrm>
          <a:prstGeom prst="rect">
            <a:avLst/>
          </a:prstGeom>
          <a:noFill/>
          <a:ln w="9525">
            <a:noFill/>
            <a:miter lim="800000"/>
            <a:headEnd/>
            <a:tailEnd/>
          </a:ln>
        </p:spPr>
        <p:txBody>
          <a:bodyPr>
            <a:spAutoFit/>
          </a:bodyPr>
          <a:lstStyle/>
          <a:p>
            <a:pPr>
              <a:spcBef>
                <a:spcPct val="50000"/>
              </a:spcBef>
            </a:pPr>
            <a:r>
              <a:rPr lang="ja-JP" altLang="en-US" sz="2000" b="1"/>
              <a:t>食事の</a:t>
            </a:r>
            <a:r>
              <a:rPr lang="en-US" altLang="ja-JP" sz="2000" b="1"/>
              <a:t>30</a:t>
            </a:r>
            <a:r>
              <a:rPr lang="ja-JP" altLang="en-US" sz="2000" b="1"/>
              <a:t>分前</a:t>
            </a:r>
          </a:p>
          <a:p>
            <a:pPr>
              <a:spcBef>
                <a:spcPct val="50000"/>
              </a:spcBef>
            </a:pPr>
            <a:endParaRPr lang="ja-JP" altLang="en-US" sz="2000" b="1"/>
          </a:p>
          <a:p>
            <a:pPr>
              <a:spcBef>
                <a:spcPct val="50000"/>
              </a:spcBef>
            </a:pPr>
            <a:r>
              <a:rPr lang="ja-JP" altLang="en-US" sz="2000" b="1"/>
              <a:t>食事が終わってから</a:t>
            </a:r>
            <a:r>
              <a:rPr lang="en-US" altLang="ja-JP" sz="2000" b="1"/>
              <a:t>30</a:t>
            </a:r>
            <a:r>
              <a:rPr lang="ja-JP" altLang="en-US" sz="2000" b="1"/>
              <a:t>分以内</a:t>
            </a:r>
          </a:p>
          <a:p>
            <a:pPr>
              <a:spcBef>
                <a:spcPct val="50000"/>
              </a:spcBef>
            </a:pPr>
            <a:endParaRPr lang="ja-JP" altLang="en-US" sz="2000" b="1"/>
          </a:p>
          <a:p>
            <a:pPr>
              <a:spcBef>
                <a:spcPct val="50000"/>
              </a:spcBef>
            </a:pPr>
            <a:endParaRPr lang="ja-JP" altLang="en-US" sz="2000" b="1"/>
          </a:p>
          <a:p>
            <a:pPr>
              <a:spcBef>
                <a:spcPct val="50000"/>
              </a:spcBef>
            </a:pPr>
            <a:r>
              <a:rPr lang="ja-JP" altLang="en-US" sz="2000" b="1"/>
              <a:t>食事が終わってから約</a:t>
            </a:r>
            <a:r>
              <a:rPr lang="en-US" altLang="ja-JP" sz="2000" b="1"/>
              <a:t>2</a:t>
            </a:r>
            <a:r>
              <a:rPr lang="ja-JP" altLang="en-US" sz="2000" b="1"/>
              <a:t>時間後　など・・・・</a:t>
            </a:r>
          </a:p>
        </p:txBody>
      </p:sp>
      <p:sp>
        <p:nvSpPr>
          <p:cNvPr id="103439" name="AutoShape 25"/>
          <p:cNvSpPr>
            <a:spLocks noChangeArrowheads="1"/>
          </p:cNvSpPr>
          <p:nvPr/>
        </p:nvSpPr>
        <p:spPr bwMode="auto">
          <a:xfrm>
            <a:off x="3419475" y="2492375"/>
            <a:ext cx="719138" cy="431800"/>
          </a:xfrm>
          <a:prstGeom prst="roundRect">
            <a:avLst>
              <a:gd name="adj" fmla="val 16667"/>
            </a:avLst>
          </a:prstGeom>
          <a:solidFill>
            <a:srgbClr val="FF3300"/>
          </a:solidFill>
          <a:ln w="9525">
            <a:noFill/>
            <a:round/>
            <a:headEnd/>
            <a:tailEnd/>
          </a:ln>
        </p:spPr>
        <p:txBody>
          <a:bodyPr wrap="none" anchor="ctr"/>
          <a:lstStyle/>
          <a:p>
            <a:pPr algn="ctr"/>
            <a:r>
              <a:rPr lang="ja-JP" altLang="en-US">
                <a:solidFill>
                  <a:srgbClr val="FFFFCC"/>
                </a:solidFill>
                <a:ea typeface="HGP創英角ｺﾞｼｯｸUB" pitchFamily="50" charset="-128"/>
              </a:rPr>
              <a:t>例</a:t>
            </a:r>
          </a:p>
        </p:txBody>
      </p:sp>
      <p:sp>
        <p:nvSpPr>
          <p:cNvPr id="103440" name="Text Box 26"/>
          <p:cNvSpPr txBox="1">
            <a:spLocks noChangeArrowheads="1"/>
          </p:cNvSpPr>
          <p:nvPr/>
        </p:nvSpPr>
        <p:spPr bwMode="auto">
          <a:xfrm>
            <a:off x="4067175" y="2997200"/>
            <a:ext cx="2735263" cy="1604963"/>
          </a:xfrm>
          <a:prstGeom prst="rect">
            <a:avLst/>
          </a:prstGeom>
          <a:noFill/>
          <a:ln w="9525">
            <a:noFill/>
            <a:miter lim="800000"/>
            <a:headEnd/>
            <a:tailEnd/>
          </a:ln>
        </p:spPr>
        <p:txBody>
          <a:bodyPr>
            <a:spAutoFit/>
          </a:bodyPr>
          <a:lstStyle/>
          <a:p>
            <a:pPr>
              <a:spcBef>
                <a:spcPct val="50000"/>
              </a:spcBef>
            </a:pPr>
            <a:r>
              <a:rPr lang="ja-JP" altLang="en-US" b="1">
                <a:latin typeface="ＭＳ Ｐゴシック" charset="-128"/>
              </a:rPr>
              <a:t>・</a:t>
            </a:r>
            <a:r>
              <a:rPr lang="en-US" altLang="ja-JP" b="1">
                <a:latin typeface="ＭＳ Ｐゴシック" charset="-128"/>
              </a:rPr>
              <a:t>1</a:t>
            </a:r>
            <a:r>
              <a:rPr lang="ja-JP" altLang="en-US" b="1">
                <a:latin typeface="ＭＳ Ｐゴシック" charset="-128"/>
              </a:rPr>
              <a:t>日</a:t>
            </a:r>
            <a:r>
              <a:rPr lang="en-US" altLang="ja-JP" b="1">
                <a:latin typeface="ＭＳ Ｐゴシック" charset="-128"/>
              </a:rPr>
              <a:t>3</a:t>
            </a:r>
            <a:r>
              <a:rPr lang="ja-JP" altLang="en-US" b="1">
                <a:latin typeface="ＭＳ Ｐゴシック" charset="-128"/>
              </a:rPr>
              <a:t>回毎食後</a:t>
            </a:r>
          </a:p>
          <a:p>
            <a:pPr>
              <a:spcBef>
                <a:spcPct val="50000"/>
              </a:spcBef>
            </a:pPr>
            <a:r>
              <a:rPr lang="ja-JP" altLang="en-US" b="1">
                <a:latin typeface="ＭＳ Ｐゴシック" charset="-128"/>
              </a:rPr>
              <a:t>・</a:t>
            </a:r>
            <a:r>
              <a:rPr lang="en-US" altLang="ja-JP" b="1">
                <a:latin typeface="ＭＳ Ｐゴシック" charset="-128"/>
              </a:rPr>
              <a:t>1</a:t>
            </a:r>
            <a:r>
              <a:rPr lang="ja-JP" altLang="en-US" b="1">
                <a:latin typeface="ＭＳ Ｐゴシック" charset="-128"/>
              </a:rPr>
              <a:t>日</a:t>
            </a:r>
            <a:r>
              <a:rPr lang="en-US" altLang="ja-JP" b="1">
                <a:latin typeface="ＭＳ Ｐゴシック" charset="-128"/>
              </a:rPr>
              <a:t>2</a:t>
            </a:r>
            <a:r>
              <a:rPr lang="ja-JP" altLang="en-US" b="1">
                <a:latin typeface="ＭＳ Ｐゴシック" charset="-128"/>
              </a:rPr>
              <a:t>回朝食後と夕食後</a:t>
            </a:r>
          </a:p>
          <a:p>
            <a:pPr>
              <a:spcBef>
                <a:spcPct val="50000"/>
              </a:spcBef>
            </a:pPr>
            <a:r>
              <a:rPr lang="ja-JP" altLang="en-US" b="1">
                <a:latin typeface="ＭＳ Ｐゴシック" charset="-128"/>
              </a:rPr>
              <a:t>　　　など・・・</a:t>
            </a:r>
          </a:p>
          <a:p>
            <a:pPr>
              <a:spcBef>
                <a:spcPct val="50000"/>
              </a:spcBef>
            </a:pPr>
            <a:endParaRPr lang="ja-JP" altLang="en-US" b="1">
              <a:latin typeface="ＭＳ Ｐゴシック" charset="-128"/>
            </a:endParaRPr>
          </a:p>
        </p:txBody>
      </p:sp>
      <p:pic>
        <p:nvPicPr>
          <p:cNvPr id="103441" name="Picture 2" descr="C:\Users\YOSHIHARA\Desktop\1901.gif"/>
          <p:cNvPicPr>
            <a:picLocks noChangeAspect="1" noChangeArrowheads="1"/>
          </p:cNvPicPr>
          <p:nvPr/>
        </p:nvPicPr>
        <p:blipFill>
          <a:blip r:embed="rId5"/>
          <a:srcRect/>
          <a:stretch>
            <a:fillRect/>
          </a:stretch>
        </p:blipFill>
        <p:spPr bwMode="auto">
          <a:xfrm>
            <a:off x="6804025" y="3313113"/>
            <a:ext cx="1308100" cy="3284537"/>
          </a:xfrm>
          <a:prstGeom prst="rect">
            <a:avLst/>
          </a:prstGeom>
          <a:noFill/>
          <a:ln w="9525">
            <a:noFill/>
            <a:miter lim="800000"/>
            <a:headEnd/>
            <a:tailEnd/>
          </a:ln>
        </p:spPr>
      </p:pic>
      <p:sp>
        <p:nvSpPr>
          <p:cNvPr id="103442" name="AutoShape 23"/>
          <p:cNvSpPr>
            <a:spLocks noChangeArrowheads="1"/>
          </p:cNvSpPr>
          <p:nvPr/>
        </p:nvSpPr>
        <p:spPr bwMode="auto">
          <a:xfrm>
            <a:off x="395288" y="3573463"/>
            <a:ext cx="719137" cy="431800"/>
          </a:xfrm>
          <a:prstGeom prst="roundRect">
            <a:avLst>
              <a:gd name="adj" fmla="val 16667"/>
            </a:avLst>
          </a:prstGeom>
          <a:solidFill>
            <a:srgbClr val="FF3300"/>
          </a:solidFill>
          <a:ln w="9525">
            <a:noFill/>
            <a:round/>
            <a:headEnd/>
            <a:tailEnd/>
          </a:ln>
        </p:spPr>
        <p:txBody>
          <a:bodyPr wrap="none" anchor="ctr"/>
          <a:lstStyle/>
          <a:p>
            <a:pPr algn="ctr"/>
            <a:r>
              <a:rPr lang="ja-JP" altLang="en-US">
                <a:solidFill>
                  <a:srgbClr val="FFFFCC"/>
                </a:solidFill>
                <a:ea typeface="HGP創英角ｺﾞｼｯｸUB" pitchFamily="50" charset="-128"/>
              </a:rPr>
              <a:t>食後</a:t>
            </a:r>
          </a:p>
        </p:txBody>
      </p:sp>
      <p:sp>
        <p:nvSpPr>
          <p:cNvPr id="103443" name="AutoShape 23"/>
          <p:cNvSpPr>
            <a:spLocks noChangeArrowheads="1"/>
          </p:cNvSpPr>
          <p:nvPr/>
        </p:nvSpPr>
        <p:spPr bwMode="auto">
          <a:xfrm>
            <a:off x="395288" y="2565400"/>
            <a:ext cx="719137" cy="431800"/>
          </a:xfrm>
          <a:prstGeom prst="roundRect">
            <a:avLst>
              <a:gd name="adj" fmla="val 16667"/>
            </a:avLst>
          </a:prstGeom>
          <a:solidFill>
            <a:srgbClr val="FF3300"/>
          </a:solidFill>
          <a:ln w="9525">
            <a:noFill/>
            <a:round/>
            <a:headEnd/>
            <a:tailEnd/>
          </a:ln>
        </p:spPr>
        <p:txBody>
          <a:bodyPr wrap="none" anchor="ctr"/>
          <a:lstStyle/>
          <a:p>
            <a:pPr algn="ctr"/>
            <a:r>
              <a:rPr lang="ja-JP" altLang="en-US">
                <a:solidFill>
                  <a:srgbClr val="FFFFCC"/>
                </a:solidFill>
                <a:ea typeface="HGP創英角ｺﾞｼｯｸUB" pitchFamily="50" charset="-128"/>
              </a:rPr>
              <a:t>食前</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extLst>
              <p:ext uri="{D42A27DB-BD31-4B8C-83A1-F6EECF244321}">
                <p14:modId xmlns:p14="http://schemas.microsoft.com/office/powerpoint/2010/main" val="1376985829"/>
              </p:ext>
            </p:extLst>
          </p:nvPr>
        </p:nvGraphicFramePr>
        <p:xfrm>
          <a:off x="1519194" y="281803"/>
          <a:ext cx="939800" cy="1016000"/>
        </p:xfrm>
        <a:graphic>
          <a:graphicData uri="http://schemas.openxmlformats.org/presentationml/2006/ole">
            <mc:AlternateContent xmlns:mc="http://schemas.openxmlformats.org/markup-compatibility/2006">
              <mc:Choice xmlns:v="urn:schemas-microsoft-com:vml" Requires="v">
                <p:oleObj name="Image" r:id="rId3" imgW="939683" imgH="1015515" progId="Photoshop.Image.6">
                  <p:embed/>
                </p:oleObj>
              </mc:Choice>
              <mc:Fallback>
                <p:oleObj name="Image" r:id="rId3" imgW="939683" imgH="101551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194" y="281803"/>
                        <a:ext cx="93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7" name="Object 3"/>
          <p:cNvGraphicFramePr>
            <a:graphicFrameLocks noChangeAspect="1"/>
          </p:cNvGraphicFramePr>
          <p:nvPr/>
        </p:nvGraphicFramePr>
        <p:xfrm>
          <a:off x="3625850" y="1628775"/>
          <a:ext cx="4546600" cy="4902200"/>
        </p:xfrm>
        <a:graphic>
          <a:graphicData uri="http://schemas.openxmlformats.org/presentationml/2006/ole">
            <mc:AlternateContent xmlns:mc="http://schemas.openxmlformats.org/markup-compatibility/2006">
              <mc:Choice xmlns:v="urn:schemas-microsoft-com:vml" Requires="v">
                <p:oleObj name="Image" r:id="rId5" imgW="4546032" imgH="4901587" progId="Photoshop.Image.6">
                  <p:embed/>
                </p:oleObj>
              </mc:Choice>
              <mc:Fallback>
                <p:oleObj name="Image" r:id="rId5" imgW="4546032" imgH="4901587"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850" y="1628775"/>
                        <a:ext cx="45466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Text Box 4"/>
          <p:cNvSpPr txBox="1">
            <a:spLocks noChangeArrowheads="1"/>
          </p:cNvSpPr>
          <p:nvPr/>
        </p:nvSpPr>
        <p:spPr bwMode="auto">
          <a:xfrm>
            <a:off x="971550" y="1150938"/>
            <a:ext cx="55800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lnSpc>
                <a:spcPct val="120000"/>
              </a:lnSpc>
            </a:pPr>
            <a:r>
              <a:rPr lang="ja-JP" altLang="en-US" sz="4000" b="1">
                <a:solidFill>
                  <a:srgbClr val="1C1C1C"/>
                </a:solidFill>
                <a:ea typeface="ＭＳ Ｐゴシック" charset="-128"/>
              </a:rPr>
              <a:t>くすりは、どの位の量の</a:t>
            </a:r>
          </a:p>
          <a:p>
            <a:pPr eaLnBrk="1" hangingPunct="1">
              <a:lnSpc>
                <a:spcPct val="120000"/>
              </a:lnSpc>
            </a:pPr>
            <a:r>
              <a:rPr lang="ja-JP" altLang="en-US" sz="4000" b="1">
                <a:solidFill>
                  <a:srgbClr val="1C1C1C"/>
                </a:solidFill>
                <a:ea typeface="ＭＳ Ｐゴシック" charset="-128"/>
              </a:rPr>
              <a:t>水で飲んだら良いの？</a:t>
            </a:r>
          </a:p>
        </p:txBody>
      </p:sp>
      <p:sp>
        <p:nvSpPr>
          <p:cNvPr id="36871"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42344696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2" name="Rectangle 1027"/>
          <p:cNvSpPr>
            <a:spLocks noGrp="1" noChangeArrowheads="1"/>
          </p:cNvSpPr>
          <p:nvPr>
            <p:ph type="subTitle" idx="4294967295"/>
          </p:nvPr>
        </p:nvSpPr>
        <p:spPr>
          <a:xfrm>
            <a:off x="1333500" y="219075"/>
            <a:ext cx="7239000" cy="1066800"/>
          </a:xfrm>
        </p:spPr>
        <p:txBody>
          <a:bodyPr/>
          <a:lstStyle/>
          <a:p>
            <a:pPr marL="0" indent="0" defTabSz="914400" eaLnBrk="1" hangingPunct="1">
              <a:spcBef>
                <a:spcPct val="50000"/>
              </a:spcBef>
              <a:buFont typeface="Arial" charset="0"/>
              <a:buNone/>
            </a:pPr>
            <a:r>
              <a:rPr lang="ja-JP" altLang="en-US" sz="2500" dirty="0">
                <a:latin typeface="Times New Roman" pitchFamily="18" charset="0"/>
              </a:rPr>
              <a:t>ではどのくらいの量の水やぬるま湯で飲んだらいいでしょうか？</a:t>
            </a:r>
            <a:endParaRPr lang="ja-JP" altLang="en-US" sz="2500" dirty="0"/>
          </a:p>
        </p:txBody>
      </p:sp>
      <p:sp>
        <p:nvSpPr>
          <p:cNvPr id="139268" name="Text Box 1028"/>
          <p:cNvSpPr txBox="1">
            <a:spLocks noChangeArrowheads="1"/>
          </p:cNvSpPr>
          <p:nvPr/>
        </p:nvSpPr>
        <p:spPr bwMode="auto">
          <a:xfrm>
            <a:off x="457200" y="1600200"/>
            <a:ext cx="533400" cy="519113"/>
          </a:xfrm>
          <a:prstGeom prst="rect">
            <a:avLst/>
          </a:prstGeom>
          <a:noFill/>
          <a:ln w="9525">
            <a:noFill/>
            <a:miter lim="800000"/>
            <a:headEnd/>
            <a:tailEnd/>
          </a:ln>
        </p:spPr>
        <p:txBody>
          <a:bodyPr>
            <a:spAutoFit/>
          </a:bodyPr>
          <a:lstStyle/>
          <a:p>
            <a:pPr>
              <a:spcBef>
                <a:spcPct val="50000"/>
              </a:spcBef>
            </a:pPr>
            <a:r>
              <a:rPr lang="en-US" altLang="ja-JP" sz="2800">
                <a:latin typeface="Times New Roman" pitchFamily="18" charset="0"/>
              </a:rPr>
              <a:t>①</a:t>
            </a:r>
          </a:p>
        </p:txBody>
      </p:sp>
      <p:graphicFrame>
        <p:nvGraphicFramePr>
          <p:cNvPr id="139269" name="Object 1029"/>
          <p:cNvGraphicFramePr>
            <a:graphicFrameLocks noChangeAspect="1"/>
          </p:cNvGraphicFramePr>
          <p:nvPr/>
        </p:nvGraphicFramePr>
        <p:xfrm>
          <a:off x="468313" y="2205038"/>
          <a:ext cx="1414462" cy="2705100"/>
        </p:xfrm>
        <a:graphic>
          <a:graphicData uri="http://schemas.openxmlformats.org/presentationml/2006/ole">
            <mc:AlternateContent xmlns:mc="http://schemas.openxmlformats.org/markup-compatibility/2006">
              <mc:Choice xmlns:v="urn:schemas-microsoft-com:vml" Requires="v">
                <p:oleObj name="ビットマップ イメージ" r:id="rId2" imgW="857143" imgH="1638529" progId="PBrush">
                  <p:embed/>
                </p:oleObj>
              </mc:Choice>
              <mc:Fallback>
                <p:oleObj name="ビットマップ イメージ" r:id="rId2" imgW="857143" imgH="1638529" progId="PBrush">
                  <p:embed/>
                  <p:pic>
                    <p:nvPicPr>
                      <p:cNvPr id="0" name="Object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1414462" cy="270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70" name="Text Box 1030"/>
          <p:cNvSpPr txBox="1">
            <a:spLocks noChangeArrowheads="1"/>
          </p:cNvSpPr>
          <p:nvPr/>
        </p:nvSpPr>
        <p:spPr bwMode="auto">
          <a:xfrm>
            <a:off x="533400" y="5105400"/>
            <a:ext cx="12192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水なし</a:t>
            </a:r>
          </a:p>
        </p:txBody>
      </p:sp>
      <p:sp>
        <p:nvSpPr>
          <p:cNvPr id="139271" name="Text Box 1031"/>
          <p:cNvSpPr txBox="1">
            <a:spLocks noChangeArrowheads="1"/>
          </p:cNvSpPr>
          <p:nvPr/>
        </p:nvSpPr>
        <p:spPr bwMode="auto">
          <a:xfrm>
            <a:off x="2667000" y="1524000"/>
            <a:ext cx="457200" cy="519113"/>
          </a:xfrm>
          <a:prstGeom prst="rect">
            <a:avLst/>
          </a:prstGeom>
          <a:noFill/>
          <a:ln w="9525">
            <a:noFill/>
            <a:miter lim="800000"/>
            <a:headEnd/>
            <a:tailEnd/>
          </a:ln>
        </p:spPr>
        <p:txBody>
          <a:bodyPr>
            <a:spAutoFit/>
          </a:bodyPr>
          <a:lstStyle/>
          <a:p>
            <a:pPr>
              <a:spcBef>
                <a:spcPct val="50000"/>
              </a:spcBef>
            </a:pPr>
            <a:r>
              <a:rPr lang="en-US" altLang="ja-JP" sz="2800">
                <a:latin typeface="Times New Roman" pitchFamily="18" charset="0"/>
              </a:rPr>
              <a:t>②</a:t>
            </a:r>
          </a:p>
        </p:txBody>
      </p:sp>
      <p:graphicFrame>
        <p:nvGraphicFramePr>
          <p:cNvPr id="139272" name="Object 1032"/>
          <p:cNvGraphicFramePr>
            <a:graphicFrameLocks noChangeAspect="1"/>
          </p:cNvGraphicFramePr>
          <p:nvPr/>
        </p:nvGraphicFramePr>
        <p:xfrm>
          <a:off x="2700338" y="2205038"/>
          <a:ext cx="1314450" cy="2667000"/>
        </p:xfrm>
        <a:graphic>
          <a:graphicData uri="http://schemas.openxmlformats.org/presentationml/2006/ole">
            <mc:AlternateContent xmlns:mc="http://schemas.openxmlformats.org/markup-compatibility/2006">
              <mc:Choice xmlns:v="urn:schemas-microsoft-com:vml" Requires="v">
                <p:oleObj name="ビットマップ イメージ" r:id="rId2" imgW="857143" imgH="1638529" progId="PBrush">
                  <p:embed/>
                </p:oleObj>
              </mc:Choice>
              <mc:Fallback>
                <p:oleObj name="ビットマップ イメージ" r:id="rId2" imgW="857143" imgH="1638529" progId="PBrush">
                  <p:embed/>
                  <p:pic>
                    <p:nvPicPr>
                      <p:cNvPr id="0" name="Object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2205038"/>
                        <a:ext cx="1314450"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3" name="Object 1033"/>
          <p:cNvGraphicFramePr>
            <a:graphicFrameLocks noChangeAspect="1"/>
          </p:cNvGraphicFramePr>
          <p:nvPr/>
        </p:nvGraphicFramePr>
        <p:xfrm>
          <a:off x="4800600" y="2209800"/>
          <a:ext cx="1395413" cy="2667000"/>
        </p:xfrm>
        <a:graphic>
          <a:graphicData uri="http://schemas.openxmlformats.org/presentationml/2006/ole">
            <mc:AlternateContent xmlns:mc="http://schemas.openxmlformats.org/markup-compatibility/2006">
              <mc:Choice xmlns:v="urn:schemas-microsoft-com:vml" Requires="v">
                <p:oleObj name="ビットマップ イメージ" r:id="rId2" imgW="857143" imgH="1638529" progId="PBrush">
                  <p:embed/>
                </p:oleObj>
              </mc:Choice>
              <mc:Fallback>
                <p:oleObj name="ビットマップ イメージ" r:id="rId2" imgW="857143" imgH="1638529" progId="PBrush">
                  <p:embed/>
                  <p:pic>
                    <p:nvPicPr>
                      <p:cNvPr id="0" name="Object 1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09800"/>
                        <a:ext cx="1395413"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4" name="Object 1034"/>
          <p:cNvGraphicFramePr>
            <a:graphicFrameLocks noChangeAspect="1"/>
          </p:cNvGraphicFramePr>
          <p:nvPr/>
        </p:nvGraphicFramePr>
        <p:xfrm>
          <a:off x="7019925" y="2205038"/>
          <a:ext cx="1355725" cy="2590800"/>
        </p:xfrm>
        <a:graphic>
          <a:graphicData uri="http://schemas.openxmlformats.org/presentationml/2006/ole">
            <mc:AlternateContent xmlns:mc="http://schemas.openxmlformats.org/markup-compatibility/2006">
              <mc:Choice xmlns:v="urn:schemas-microsoft-com:vml" Requires="v">
                <p:oleObj name="ビットマップ イメージ" r:id="rId2" imgW="857143" imgH="1638529" progId="PBrush">
                  <p:embed/>
                </p:oleObj>
              </mc:Choice>
              <mc:Fallback>
                <p:oleObj name="ビットマップ イメージ" r:id="rId2" imgW="857143" imgH="1638529" progId="PBrush">
                  <p:embed/>
                  <p:pic>
                    <p:nvPicPr>
                      <p:cNvPr id="0" name="Object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205038"/>
                        <a:ext cx="1355725" cy="259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75" name="Text Box 1035"/>
          <p:cNvSpPr txBox="1">
            <a:spLocks noChangeArrowheads="1"/>
          </p:cNvSpPr>
          <p:nvPr/>
        </p:nvSpPr>
        <p:spPr bwMode="auto">
          <a:xfrm>
            <a:off x="4724400" y="1447800"/>
            <a:ext cx="609600" cy="519113"/>
          </a:xfrm>
          <a:prstGeom prst="rect">
            <a:avLst/>
          </a:prstGeom>
          <a:noFill/>
          <a:ln w="9525">
            <a:noFill/>
            <a:miter lim="800000"/>
            <a:headEnd/>
            <a:tailEnd/>
          </a:ln>
        </p:spPr>
        <p:txBody>
          <a:bodyPr>
            <a:spAutoFit/>
          </a:bodyPr>
          <a:lstStyle/>
          <a:p>
            <a:pPr eaLnBrk="0" hangingPunct="0">
              <a:spcBef>
                <a:spcPct val="50000"/>
              </a:spcBef>
            </a:pPr>
            <a:r>
              <a:rPr kumimoji="0" lang="en-US" altLang="ja-JP" sz="2800"/>
              <a:t>③</a:t>
            </a:r>
          </a:p>
        </p:txBody>
      </p:sp>
      <p:sp>
        <p:nvSpPr>
          <p:cNvPr id="139276" name="Text Box 1036"/>
          <p:cNvSpPr txBox="1">
            <a:spLocks noChangeArrowheads="1"/>
          </p:cNvSpPr>
          <p:nvPr/>
        </p:nvSpPr>
        <p:spPr bwMode="auto">
          <a:xfrm>
            <a:off x="7086600" y="1524000"/>
            <a:ext cx="609600" cy="519113"/>
          </a:xfrm>
          <a:prstGeom prst="rect">
            <a:avLst/>
          </a:prstGeom>
          <a:noFill/>
          <a:ln w="9525">
            <a:noFill/>
            <a:miter lim="800000"/>
            <a:headEnd/>
            <a:tailEnd/>
          </a:ln>
        </p:spPr>
        <p:txBody>
          <a:bodyPr>
            <a:spAutoFit/>
          </a:bodyPr>
          <a:lstStyle/>
          <a:p>
            <a:pPr eaLnBrk="0" hangingPunct="0">
              <a:spcBef>
                <a:spcPct val="50000"/>
              </a:spcBef>
            </a:pPr>
            <a:r>
              <a:rPr kumimoji="0" lang="en-US" altLang="ja-JP" sz="2800"/>
              <a:t>④</a:t>
            </a:r>
          </a:p>
        </p:txBody>
      </p:sp>
      <p:sp>
        <p:nvSpPr>
          <p:cNvPr id="139277" name="Oval 1037"/>
          <p:cNvSpPr>
            <a:spLocks noChangeArrowheads="1"/>
          </p:cNvSpPr>
          <p:nvPr/>
        </p:nvSpPr>
        <p:spPr bwMode="auto">
          <a:xfrm>
            <a:off x="2819400" y="3886200"/>
            <a:ext cx="990600" cy="228600"/>
          </a:xfrm>
          <a:prstGeom prst="ellipse">
            <a:avLst/>
          </a:prstGeom>
          <a:solidFill>
            <a:schemeClr val="hlink"/>
          </a:solidFill>
          <a:ln w="9525">
            <a:solidFill>
              <a:schemeClr val="accent2"/>
            </a:solidFill>
            <a:round/>
            <a:headEnd/>
            <a:tailEnd/>
          </a:ln>
        </p:spPr>
        <p:txBody>
          <a:bodyPr anchor="ctr">
            <a:spAutoFit/>
          </a:bodyPr>
          <a:lstStyle/>
          <a:p>
            <a:pPr eaLnBrk="0" hangingPunct="0"/>
            <a:endParaRPr kumimoji="0" lang="ja-JP" altLang="en-US" sz="3200"/>
          </a:p>
        </p:txBody>
      </p:sp>
      <p:sp>
        <p:nvSpPr>
          <p:cNvPr id="139278" name="Oval 1038"/>
          <p:cNvSpPr>
            <a:spLocks noChangeArrowheads="1"/>
          </p:cNvSpPr>
          <p:nvPr/>
        </p:nvSpPr>
        <p:spPr bwMode="auto">
          <a:xfrm>
            <a:off x="4953000" y="3505200"/>
            <a:ext cx="1066800" cy="228600"/>
          </a:xfrm>
          <a:prstGeom prst="ellipse">
            <a:avLst/>
          </a:prstGeom>
          <a:solidFill>
            <a:schemeClr val="hlink"/>
          </a:solidFill>
          <a:ln w="9525">
            <a:solidFill>
              <a:schemeClr val="accent2"/>
            </a:solidFill>
            <a:round/>
            <a:headEnd/>
            <a:tailEnd/>
          </a:ln>
        </p:spPr>
        <p:txBody>
          <a:bodyPr anchor="ctr">
            <a:spAutoFit/>
          </a:bodyPr>
          <a:lstStyle/>
          <a:p>
            <a:pPr eaLnBrk="0" hangingPunct="0"/>
            <a:endParaRPr kumimoji="0" lang="ja-JP" altLang="en-US" sz="3200"/>
          </a:p>
        </p:txBody>
      </p:sp>
      <p:sp>
        <p:nvSpPr>
          <p:cNvPr id="139279" name="Oval 1039"/>
          <p:cNvSpPr>
            <a:spLocks noChangeArrowheads="1"/>
          </p:cNvSpPr>
          <p:nvPr/>
        </p:nvSpPr>
        <p:spPr bwMode="auto">
          <a:xfrm>
            <a:off x="7162800" y="2362200"/>
            <a:ext cx="1143000" cy="228600"/>
          </a:xfrm>
          <a:prstGeom prst="ellipse">
            <a:avLst/>
          </a:prstGeom>
          <a:solidFill>
            <a:schemeClr val="hlink"/>
          </a:solidFill>
          <a:ln w="9525">
            <a:solidFill>
              <a:schemeClr val="accent2"/>
            </a:solidFill>
            <a:round/>
            <a:headEnd/>
            <a:tailEnd/>
          </a:ln>
        </p:spPr>
        <p:txBody>
          <a:bodyPr anchor="ctr">
            <a:spAutoFit/>
          </a:bodyPr>
          <a:lstStyle/>
          <a:p>
            <a:pPr eaLnBrk="0" hangingPunct="0"/>
            <a:endParaRPr kumimoji="0" lang="ja-JP" altLang="en-US" sz="3200"/>
          </a:p>
        </p:txBody>
      </p:sp>
      <p:sp>
        <p:nvSpPr>
          <p:cNvPr id="139280" name="Text Box 1040"/>
          <p:cNvSpPr txBox="1">
            <a:spLocks noChangeArrowheads="1"/>
          </p:cNvSpPr>
          <p:nvPr/>
        </p:nvSpPr>
        <p:spPr bwMode="auto">
          <a:xfrm>
            <a:off x="2700338" y="5013325"/>
            <a:ext cx="14478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１／３</a:t>
            </a:r>
          </a:p>
        </p:txBody>
      </p:sp>
      <p:sp>
        <p:nvSpPr>
          <p:cNvPr id="139281" name="Text Box 1041"/>
          <p:cNvSpPr txBox="1">
            <a:spLocks noChangeArrowheads="1"/>
          </p:cNvSpPr>
          <p:nvPr/>
        </p:nvSpPr>
        <p:spPr bwMode="auto">
          <a:xfrm>
            <a:off x="4876800" y="5029200"/>
            <a:ext cx="12954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１／２</a:t>
            </a:r>
          </a:p>
        </p:txBody>
      </p:sp>
      <p:sp>
        <p:nvSpPr>
          <p:cNvPr id="139282" name="Text Box 1042"/>
          <p:cNvSpPr txBox="1">
            <a:spLocks noChangeArrowheads="1"/>
          </p:cNvSpPr>
          <p:nvPr/>
        </p:nvSpPr>
        <p:spPr bwMode="auto">
          <a:xfrm>
            <a:off x="7010400" y="4953000"/>
            <a:ext cx="17526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コップ１杯</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9268"/>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139269"/>
                                        </p:tgtEl>
                                        <p:attrNameLst>
                                          <p:attrName>style.visibility</p:attrName>
                                        </p:attrNameLst>
                                      </p:cBhvr>
                                      <p:to>
                                        <p:strVal val="visible"/>
                                      </p:to>
                                    </p:set>
                                    <p:animEffect transition="in" filter="dissolve">
                                      <p:cBhvr>
                                        <p:cTn id="10" dur="500"/>
                                        <p:tgtEl>
                                          <p:spTgt spid="139269"/>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3927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139271"/>
                                        </p:tgtEl>
                                        <p:attrNameLst>
                                          <p:attrName>style.visibility</p:attrName>
                                        </p:attrNameLst>
                                      </p:cBhvr>
                                      <p:to>
                                        <p:strVal val="visible"/>
                                      </p:to>
                                    </p:set>
                                  </p:childTnLst>
                                </p:cTn>
                              </p:par>
                              <p:par>
                                <p:cTn id="16" presetID="9" presetClass="entr" presetSubtype="0" fill="hold" nodeType="withEffect">
                                  <p:stCondLst>
                                    <p:cond delay="0"/>
                                  </p:stCondLst>
                                  <p:childTnLst>
                                    <p:set>
                                      <p:cBhvr>
                                        <p:cTn id="17" dur="1" fill="hold">
                                          <p:stCondLst>
                                            <p:cond delay="0"/>
                                          </p:stCondLst>
                                        </p:cTn>
                                        <p:tgtEl>
                                          <p:spTgt spid="139272"/>
                                        </p:tgtEl>
                                        <p:attrNameLst>
                                          <p:attrName>style.visibility</p:attrName>
                                        </p:attrNameLst>
                                      </p:cBhvr>
                                      <p:to>
                                        <p:strVal val="visible"/>
                                      </p:to>
                                    </p:set>
                                    <p:animEffect transition="in" filter="dissolve">
                                      <p:cBhvr>
                                        <p:cTn id="18" dur="500"/>
                                        <p:tgtEl>
                                          <p:spTgt spid="13927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9277"/>
                                        </p:tgtEl>
                                        <p:attrNameLst>
                                          <p:attrName>style.visibility</p:attrName>
                                        </p:attrNameLst>
                                      </p:cBhvr>
                                      <p:to>
                                        <p:strVal val="visible"/>
                                      </p:to>
                                    </p:set>
                                    <p:animEffect transition="in" filter="wipe(down)">
                                      <p:cBhvr>
                                        <p:cTn id="21" dur="500"/>
                                        <p:tgtEl>
                                          <p:spTgt spid="139277"/>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3928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139275"/>
                                        </p:tgtEl>
                                        <p:attrNameLst>
                                          <p:attrName>style.visibility</p:attrName>
                                        </p:attrNameLst>
                                      </p:cBhvr>
                                      <p:to>
                                        <p:strVal val="visible"/>
                                      </p:to>
                                    </p:set>
                                  </p:childTnLst>
                                </p:cTn>
                              </p:par>
                              <p:par>
                                <p:cTn id="26" presetID="9" presetClass="entr" presetSubtype="0" fill="hold"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dissolve">
                                      <p:cBhvr>
                                        <p:cTn id="28" dur="500"/>
                                        <p:tgtEl>
                                          <p:spTgt spid="13927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9278"/>
                                        </p:tgtEl>
                                        <p:attrNameLst>
                                          <p:attrName>style.visibility</p:attrName>
                                        </p:attrNameLst>
                                      </p:cBhvr>
                                      <p:to>
                                        <p:strVal val="visible"/>
                                      </p:to>
                                    </p:set>
                                    <p:animEffect transition="in" filter="wipe(down)">
                                      <p:cBhvr>
                                        <p:cTn id="31" dur="500"/>
                                        <p:tgtEl>
                                          <p:spTgt spid="139278"/>
                                        </p:tgtEl>
                                      </p:cBhvr>
                                    </p:animEffect>
                                  </p:childTnLst>
                                </p:cTn>
                              </p:par>
                              <p:par>
                                <p:cTn id="32" presetID="1" presetClass="entr" presetSubtype="0" fill="hold" grpId="0" nodeType="withEffect">
                                  <p:stCondLst>
                                    <p:cond delay="0"/>
                                  </p:stCondLst>
                                  <p:childTnLst>
                                    <p:set>
                                      <p:cBhvr>
                                        <p:cTn id="33" dur="1" fill="hold">
                                          <p:stCondLst>
                                            <p:cond delay="499"/>
                                          </p:stCondLst>
                                        </p:cTn>
                                        <p:tgtEl>
                                          <p:spTgt spid="13928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139276"/>
                                        </p:tgtEl>
                                        <p:attrNameLst>
                                          <p:attrName>style.visibility</p:attrName>
                                        </p:attrNameLst>
                                      </p:cBhvr>
                                      <p:to>
                                        <p:strVal val="visible"/>
                                      </p:to>
                                    </p:set>
                                  </p:childTnLst>
                                </p:cTn>
                              </p:par>
                            </p:childTnLst>
                          </p:cTn>
                        </p:par>
                        <p:par>
                          <p:cTn id="36" fill="hold">
                            <p:stCondLst>
                              <p:cond delay="1500"/>
                            </p:stCondLst>
                            <p:childTnLst>
                              <p:par>
                                <p:cTn id="37" presetID="9" presetClass="entr" presetSubtype="0" fill="hold" nodeType="afterEffect">
                                  <p:stCondLst>
                                    <p:cond delay="0"/>
                                  </p:stCondLst>
                                  <p:childTnLst>
                                    <p:set>
                                      <p:cBhvr>
                                        <p:cTn id="38" dur="1" fill="hold">
                                          <p:stCondLst>
                                            <p:cond delay="0"/>
                                          </p:stCondLst>
                                        </p:cTn>
                                        <p:tgtEl>
                                          <p:spTgt spid="139274"/>
                                        </p:tgtEl>
                                        <p:attrNameLst>
                                          <p:attrName>style.visibility</p:attrName>
                                        </p:attrNameLst>
                                      </p:cBhvr>
                                      <p:to>
                                        <p:strVal val="visible"/>
                                      </p:to>
                                    </p:set>
                                    <p:animEffect transition="in" filter="dissolve">
                                      <p:cBhvr>
                                        <p:cTn id="39" dur="500"/>
                                        <p:tgtEl>
                                          <p:spTgt spid="13927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9282"/>
                                        </p:tgtEl>
                                        <p:attrNameLst>
                                          <p:attrName>style.visibility</p:attrName>
                                        </p:attrNameLst>
                                      </p:cBhvr>
                                      <p:to>
                                        <p:strVal val="visible"/>
                                      </p:to>
                                    </p:set>
                                    <p:animEffect transition="in" filter="fade">
                                      <p:cBhvr>
                                        <p:cTn id="42" dur="2000"/>
                                        <p:tgtEl>
                                          <p:spTgt spid="13928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9279"/>
                                        </p:tgtEl>
                                        <p:attrNameLst>
                                          <p:attrName>style.visibility</p:attrName>
                                        </p:attrNameLst>
                                      </p:cBhvr>
                                      <p:to>
                                        <p:strVal val="visible"/>
                                      </p:to>
                                    </p:set>
                                    <p:animEffect transition="in" filter="fade">
                                      <p:cBhvr>
                                        <p:cTn id="45" dur="500"/>
                                        <p:tgtEl>
                                          <p:spTgt spid="139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P spid="139270" grpId="0" autoUpdateAnimBg="0"/>
      <p:bldP spid="139271" grpId="0" autoUpdateAnimBg="0"/>
      <p:bldP spid="139275" grpId="0" autoUpdateAnimBg="0"/>
      <p:bldP spid="139276" grpId="0" autoUpdateAnimBg="0"/>
      <p:bldP spid="139277" grpId="0" animBg="1"/>
      <p:bldP spid="139278" grpId="0" animBg="1"/>
      <p:bldP spid="139279" grpId="0" animBg="1"/>
      <p:bldP spid="139280" grpId="0" autoUpdateAnimBg="0"/>
      <p:bldP spid="139281" grpId="0" autoUpdateAnimBg="0"/>
      <p:bldP spid="1392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nvGraphicFramePr>
        <p:xfrm>
          <a:off x="5410200" y="2133600"/>
          <a:ext cx="3419475" cy="4724400"/>
        </p:xfrm>
        <a:graphic>
          <a:graphicData uri="http://schemas.openxmlformats.org/presentationml/2006/ole">
            <mc:AlternateContent xmlns:mc="http://schemas.openxmlformats.org/markup-compatibility/2006">
              <mc:Choice xmlns:v="urn:schemas-microsoft-com:vml" Requires="v">
                <p:oleObj name="Image" r:id="rId3" imgW="3492063" imgH="4825397" progId="">
                  <p:embed/>
                </p:oleObj>
              </mc:Choice>
              <mc:Fallback>
                <p:oleObj name="Image" r:id="rId3" imgW="3492063" imgH="482539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133600"/>
                        <a:ext cx="34194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499" name="Text Box 3"/>
          <p:cNvSpPr txBox="1">
            <a:spLocks noChangeArrowheads="1"/>
          </p:cNvSpPr>
          <p:nvPr/>
        </p:nvSpPr>
        <p:spPr bwMode="auto">
          <a:xfrm>
            <a:off x="609600" y="1219200"/>
            <a:ext cx="8229600" cy="646331"/>
          </a:xfrm>
          <a:prstGeom prst="rect">
            <a:avLst/>
          </a:prstGeom>
          <a:noFill/>
          <a:ln w="9525">
            <a:noFill/>
            <a:miter lim="800000"/>
            <a:headEnd/>
            <a:tailEnd/>
          </a:ln>
        </p:spPr>
        <p:txBody>
          <a:bodyPr>
            <a:spAutoFit/>
          </a:bodyPr>
          <a:lstStyle/>
          <a:p>
            <a:r>
              <a:rPr lang="ja-JP" altLang="en-US" sz="3600" b="1" dirty="0">
                <a:solidFill>
                  <a:srgbClr val="1C1C1C"/>
                </a:solidFill>
              </a:rPr>
              <a:t>コップ１ぱいの水かぬるま湯で飲もう</a:t>
            </a:r>
          </a:p>
        </p:txBody>
      </p:sp>
      <p:sp>
        <p:nvSpPr>
          <p:cNvPr id="106500" name="AutoShape 4"/>
          <p:cNvSpPr>
            <a:spLocks noChangeArrowheads="1"/>
          </p:cNvSpPr>
          <p:nvPr/>
        </p:nvSpPr>
        <p:spPr bwMode="auto">
          <a:xfrm>
            <a:off x="304800" y="2597150"/>
            <a:ext cx="5410200" cy="3505200"/>
          </a:xfrm>
          <a:prstGeom prst="roundRect">
            <a:avLst>
              <a:gd name="adj" fmla="val 3218"/>
            </a:avLst>
          </a:prstGeom>
          <a:solidFill>
            <a:srgbClr val="FFFFCC"/>
          </a:solidFill>
          <a:ln w="28575">
            <a:solidFill>
              <a:srgbClr val="FF9933"/>
            </a:solidFill>
            <a:round/>
            <a:headEnd/>
            <a:tailEnd/>
          </a:ln>
        </p:spPr>
        <p:txBody>
          <a:bodyPr wrap="none" anchor="ctr"/>
          <a:lstStyle/>
          <a:p>
            <a:endParaRPr lang="ja-JP" altLang="en-US">
              <a:latin typeface="Calibri" pitchFamily="34" charset="0"/>
            </a:endParaRPr>
          </a:p>
        </p:txBody>
      </p:sp>
      <p:sp>
        <p:nvSpPr>
          <p:cNvPr id="150533" name="Text Box 5"/>
          <p:cNvSpPr txBox="1">
            <a:spLocks noChangeArrowheads="1"/>
          </p:cNvSpPr>
          <p:nvPr/>
        </p:nvSpPr>
        <p:spPr bwMode="auto">
          <a:xfrm>
            <a:off x="304800" y="2819400"/>
            <a:ext cx="5181600" cy="3060700"/>
          </a:xfrm>
          <a:prstGeom prst="rect">
            <a:avLst/>
          </a:prstGeom>
          <a:noFill/>
          <a:ln w="9525">
            <a:noFill/>
            <a:miter lim="800000"/>
            <a:headEnd/>
            <a:tailEnd/>
          </a:ln>
          <a:effectLst/>
        </p:spPr>
        <p:txBody>
          <a:bodyPr>
            <a:spAutoFit/>
          </a:bodyPr>
          <a:lstStyle/>
          <a:p>
            <a:pPr>
              <a:lnSpc>
                <a:spcPct val="130000"/>
              </a:lnSpc>
              <a:defRPr/>
            </a:pPr>
            <a:r>
              <a:rPr lang="ja-JP" altLang="en-US" sz="3000" b="1">
                <a:effectLst>
                  <a:outerShdw blurRad="38100" dist="38100" dir="2700000" algn="tl">
                    <a:srgbClr val="C0C0C0"/>
                  </a:outerShdw>
                </a:effectLst>
                <a:latin typeface="ＭＳ 明朝" charset="-128"/>
              </a:rPr>
              <a:t>水の量が少ないと、</a:t>
            </a:r>
          </a:p>
          <a:p>
            <a:pPr>
              <a:lnSpc>
                <a:spcPct val="130000"/>
              </a:lnSpc>
              <a:defRPr/>
            </a:pPr>
            <a:r>
              <a:rPr lang="ja-JP" altLang="en-US" sz="3000" b="1">
                <a:effectLst>
                  <a:outerShdw blurRad="38100" dist="38100" dir="2700000" algn="tl">
                    <a:srgbClr val="C0C0C0"/>
                  </a:outerShdw>
                </a:effectLst>
                <a:latin typeface="ＭＳ 明朝" charset="-128"/>
              </a:rPr>
              <a:t>くすりが、のどの途中で</a:t>
            </a:r>
          </a:p>
          <a:p>
            <a:pPr>
              <a:lnSpc>
                <a:spcPct val="130000"/>
              </a:lnSpc>
              <a:defRPr/>
            </a:pPr>
            <a:r>
              <a:rPr lang="ja-JP" altLang="en-US" sz="3000" b="1">
                <a:effectLst>
                  <a:outerShdw blurRad="38100" dist="38100" dir="2700000" algn="tl">
                    <a:srgbClr val="C0C0C0"/>
                  </a:outerShdw>
                </a:effectLst>
                <a:latin typeface="ＭＳ 明朝" charset="-128"/>
              </a:rPr>
              <a:t>止まってとけ出してしまい、のどがはれたり、いたくなったりすることがあるんだ。</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 calcmode="lin" valueType="num">
                                      <p:cBhvr additive="base">
                                        <p:cTn id="7" dur="500" fill="hold"/>
                                        <p:tgtEl>
                                          <p:spTgt spid="150533"/>
                                        </p:tgtEl>
                                        <p:attrNameLst>
                                          <p:attrName>ppt_x</p:attrName>
                                        </p:attrNameLst>
                                      </p:cBhvr>
                                      <p:tavLst>
                                        <p:tav tm="0">
                                          <p:val>
                                            <p:strVal val="#ppt_x"/>
                                          </p:val>
                                        </p:tav>
                                        <p:tav tm="100000">
                                          <p:val>
                                            <p:strVal val="#ppt_x"/>
                                          </p:val>
                                        </p:tav>
                                      </p:tavLst>
                                    </p:anim>
                                    <p:anim calcmode="lin" valueType="num">
                                      <p:cBhvr additive="base">
                                        <p:cTn id="8" dur="500" fill="hold"/>
                                        <p:tgtEl>
                                          <p:spTgt spid="150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9" name="Rectangle 2"/>
          <p:cNvSpPr>
            <a:spLocks noGrp="1" noChangeArrowheads="1"/>
          </p:cNvSpPr>
          <p:nvPr>
            <p:ph type="ctrTitle" idx="4294967295"/>
          </p:nvPr>
        </p:nvSpPr>
        <p:spPr>
          <a:xfrm>
            <a:off x="1210962" y="152400"/>
            <a:ext cx="7933038" cy="990600"/>
          </a:xfrm>
        </p:spPr>
        <p:txBody>
          <a:bodyPr>
            <a:normAutofit/>
          </a:bodyPr>
          <a:lstStyle/>
          <a:p>
            <a:pPr eaLnBrk="1" hangingPunct="1"/>
            <a:r>
              <a:rPr lang="ja-JP" altLang="en-US" sz="2800" dirty="0"/>
              <a:t>牛乳やジュースで薬を飲んで　良いですか？</a:t>
            </a:r>
          </a:p>
        </p:txBody>
      </p:sp>
      <p:graphicFrame>
        <p:nvGraphicFramePr>
          <p:cNvPr id="108547" name="Object 3"/>
          <p:cNvGraphicFramePr>
            <a:graphicFrameLocks noChangeAspect="1"/>
          </p:cNvGraphicFramePr>
          <p:nvPr/>
        </p:nvGraphicFramePr>
        <p:xfrm>
          <a:off x="3505200" y="1676400"/>
          <a:ext cx="2532063" cy="3276600"/>
        </p:xfrm>
        <a:graphic>
          <a:graphicData uri="http://schemas.openxmlformats.org/presentationml/2006/ole">
            <mc:AlternateContent xmlns:mc="http://schemas.openxmlformats.org/markup-compatibility/2006">
              <mc:Choice xmlns:v="urn:schemas-microsoft-com:vml" Requires="v">
                <p:oleObj name="ビットマップ イメージ" r:id="rId2" imgW="3134162" imgH="4304762" progId="PBrush">
                  <p:embed/>
                </p:oleObj>
              </mc:Choice>
              <mc:Fallback>
                <p:oleObj name="ビットマップ イメージ" r:id="rId2" imgW="3134162" imgH="4304762" progId="PBrus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76400"/>
                        <a:ext cx="2532063"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6" name="Object 6"/>
          <p:cNvGraphicFramePr>
            <a:graphicFrameLocks noChangeAspect="1"/>
          </p:cNvGraphicFramePr>
          <p:nvPr/>
        </p:nvGraphicFramePr>
        <p:xfrm>
          <a:off x="6629400" y="2438400"/>
          <a:ext cx="2133600" cy="3733800"/>
        </p:xfrm>
        <a:graphic>
          <a:graphicData uri="http://schemas.openxmlformats.org/presentationml/2006/ole">
            <mc:AlternateContent xmlns:mc="http://schemas.openxmlformats.org/markup-compatibility/2006">
              <mc:Choice xmlns:v="urn:schemas-microsoft-com:vml" Requires="v">
                <p:oleObj name="ビットマップ イメージ" r:id="rId4" imgW="857143" imgH="1638529" progId="PBrush">
                  <p:embed/>
                </p:oleObj>
              </mc:Choice>
              <mc:Fallback>
                <p:oleObj name="ビットマップ イメージ" r:id="rId4" imgW="857143" imgH="1638529" progId="PBrus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438400"/>
                        <a:ext cx="2133600"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7" name="Text Box 7"/>
          <p:cNvSpPr txBox="1">
            <a:spLocks noChangeArrowheads="1"/>
          </p:cNvSpPr>
          <p:nvPr/>
        </p:nvSpPr>
        <p:spPr bwMode="auto">
          <a:xfrm>
            <a:off x="6553200" y="1295400"/>
            <a:ext cx="2209800" cy="1066800"/>
          </a:xfrm>
          <a:prstGeom prst="rect">
            <a:avLst/>
          </a:prstGeom>
          <a:noFill/>
          <a:ln w="9525">
            <a:noFill/>
            <a:miter lim="800000"/>
            <a:headEnd/>
            <a:tailEnd/>
          </a:ln>
        </p:spPr>
        <p:txBody>
          <a:bodyPr>
            <a:spAutoFit/>
          </a:bodyPr>
          <a:lstStyle/>
          <a:p>
            <a:pPr>
              <a:spcBef>
                <a:spcPct val="50000"/>
              </a:spcBef>
            </a:pPr>
            <a:r>
              <a:rPr lang="ja-JP" altLang="en-US" sz="3200" b="1">
                <a:latin typeface="Times New Roman" pitchFamily="18" charset="0"/>
              </a:rPr>
              <a:t>水または　ぬるま湯</a:t>
            </a:r>
            <a:endParaRPr lang="ja-JP" altLang="en-US" sz="3200">
              <a:solidFill>
                <a:schemeClr val="bg1"/>
              </a:solidFill>
              <a:latin typeface="Times New Roman" pitchFamily="18" charset="0"/>
            </a:endParaRPr>
          </a:p>
        </p:txBody>
      </p:sp>
      <p:sp>
        <p:nvSpPr>
          <p:cNvPr id="112648" name="Text Box 8"/>
          <p:cNvSpPr txBox="1">
            <a:spLocks noChangeArrowheads="1"/>
          </p:cNvSpPr>
          <p:nvPr/>
        </p:nvSpPr>
        <p:spPr bwMode="auto">
          <a:xfrm>
            <a:off x="7010400" y="3657600"/>
            <a:ext cx="1600200" cy="1555750"/>
          </a:xfrm>
          <a:prstGeom prst="rect">
            <a:avLst/>
          </a:prstGeom>
          <a:noFill/>
          <a:ln w="9525">
            <a:noFill/>
            <a:miter lim="800000"/>
            <a:headEnd/>
            <a:tailEnd/>
          </a:ln>
        </p:spPr>
        <p:txBody>
          <a:bodyPr>
            <a:spAutoFit/>
          </a:bodyPr>
          <a:lstStyle/>
          <a:p>
            <a:pPr>
              <a:spcBef>
                <a:spcPct val="50000"/>
              </a:spcBef>
            </a:pPr>
            <a:r>
              <a:rPr lang="en-US" altLang="ja-JP" sz="9600">
                <a:solidFill>
                  <a:srgbClr val="FF0000"/>
                </a:solidFill>
                <a:latin typeface="Times New Roman" pitchFamily="18" charset="0"/>
              </a:rPr>
              <a:t>○</a:t>
            </a:r>
          </a:p>
        </p:txBody>
      </p:sp>
      <p:sp>
        <p:nvSpPr>
          <p:cNvPr id="112653" name="Text Box 13"/>
          <p:cNvSpPr txBox="1">
            <a:spLocks noChangeArrowheads="1"/>
          </p:cNvSpPr>
          <p:nvPr/>
        </p:nvSpPr>
        <p:spPr bwMode="auto">
          <a:xfrm>
            <a:off x="609600" y="5867400"/>
            <a:ext cx="4191000" cy="641350"/>
          </a:xfrm>
          <a:prstGeom prst="rect">
            <a:avLst/>
          </a:prstGeom>
          <a:noFill/>
          <a:ln w="9525">
            <a:noFill/>
            <a:miter lim="800000"/>
            <a:headEnd/>
            <a:tailEnd/>
          </a:ln>
        </p:spPr>
        <p:txBody>
          <a:bodyPr>
            <a:spAutoFit/>
          </a:bodyPr>
          <a:lstStyle/>
          <a:p>
            <a:pPr>
              <a:spcBef>
                <a:spcPct val="50000"/>
              </a:spcBef>
            </a:pPr>
            <a:r>
              <a:rPr lang="ja-JP" altLang="en-US" sz="3600" b="1">
                <a:latin typeface="Times New Roman" pitchFamily="18" charset="0"/>
              </a:rPr>
              <a:t>（答え）ダメです　</a:t>
            </a:r>
          </a:p>
        </p:txBody>
      </p:sp>
      <p:sp>
        <p:nvSpPr>
          <p:cNvPr id="108553" name="Text Box 25"/>
          <p:cNvSpPr txBox="1">
            <a:spLocks noChangeArrowheads="1"/>
          </p:cNvSpPr>
          <p:nvPr/>
        </p:nvSpPr>
        <p:spPr bwMode="auto">
          <a:xfrm>
            <a:off x="3962400" y="5029200"/>
            <a:ext cx="1676400" cy="579438"/>
          </a:xfrm>
          <a:prstGeom prst="rect">
            <a:avLst/>
          </a:prstGeom>
          <a:noFill/>
          <a:ln w="9525">
            <a:noFill/>
            <a:miter lim="800000"/>
            <a:headEnd/>
            <a:tailEnd/>
          </a:ln>
        </p:spPr>
        <p:txBody>
          <a:bodyPr>
            <a:spAutoFit/>
          </a:bodyPr>
          <a:lstStyle/>
          <a:p>
            <a:pPr>
              <a:spcBef>
                <a:spcPct val="50000"/>
              </a:spcBef>
            </a:pPr>
            <a:r>
              <a:rPr lang="ja-JP" altLang="en-US" sz="3200">
                <a:latin typeface="Times New Roman" pitchFamily="18" charset="0"/>
              </a:rPr>
              <a:t>ジュース</a:t>
            </a:r>
          </a:p>
        </p:txBody>
      </p:sp>
      <p:sp>
        <p:nvSpPr>
          <p:cNvPr id="112666" name="Text Box 26"/>
          <p:cNvSpPr txBox="1">
            <a:spLocks noChangeArrowheads="1"/>
          </p:cNvSpPr>
          <p:nvPr/>
        </p:nvSpPr>
        <p:spPr bwMode="auto">
          <a:xfrm>
            <a:off x="3886200" y="2667000"/>
            <a:ext cx="1447800" cy="1555750"/>
          </a:xfrm>
          <a:prstGeom prst="rect">
            <a:avLst/>
          </a:prstGeom>
          <a:noFill/>
          <a:ln w="9525">
            <a:noFill/>
            <a:miter lim="800000"/>
            <a:headEnd/>
            <a:tailEnd/>
          </a:ln>
        </p:spPr>
        <p:txBody>
          <a:bodyPr>
            <a:spAutoFit/>
          </a:bodyPr>
          <a:lstStyle/>
          <a:p>
            <a:pPr>
              <a:spcBef>
                <a:spcPct val="50000"/>
              </a:spcBef>
            </a:pPr>
            <a:r>
              <a:rPr lang="en-US" altLang="ja-JP" sz="9600">
                <a:solidFill>
                  <a:srgbClr val="FF0000"/>
                </a:solidFill>
                <a:latin typeface="Times New Roman" pitchFamily="18" charset="0"/>
              </a:rPr>
              <a:t>×</a:t>
            </a:r>
          </a:p>
        </p:txBody>
      </p:sp>
      <p:pic>
        <p:nvPicPr>
          <p:cNvPr id="108555" name="Picture 32" descr="Milk_glass"/>
          <p:cNvPicPr>
            <a:picLocks noChangeAspect="1" noChangeArrowheads="1"/>
          </p:cNvPicPr>
          <p:nvPr/>
        </p:nvPicPr>
        <p:blipFill>
          <a:blip r:embed="rId6"/>
          <a:srcRect/>
          <a:stretch>
            <a:fillRect/>
          </a:stretch>
        </p:blipFill>
        <p:spPr bwMode="auto">
          <a:xfrm>
            <a:off x="762000" y="1676400"/>
            <a:ext cx="2452688" cy="3276600"/>
          </a:xfrm>
          <a:prstGeom prst="rect">
            <a:avLst/>
          </a:prstGeom>
          <a:noFill/>
          <a:ln w="9525">
            <a:noFill/>
            <a:miter lim="800000"/>
            <a:headEnd/>
            <a:tailEnd/>
          </a:ln>
        </p:spPr>
      </p:pic>
      <p:sp>
        <p:nvSpPr>
          <p:cNvPr id="108556" name="Text Box 33"/>
          <p:cNvSpPr txBox="1">
            <a:spLocks noChangeArrowheads="1"/>
          </p:cNvSpPr>
          <p:nvPr/>
        </p:nvSpPr>
        <p:spPr bwMode="auto">
          <a:xfrm>
            <a:off x="1447800" y="5029200"/>
            <a:ext cx="1066800" cy="579438"/>
          </a:xfrm>
          <a:prstGeom prst="rect">
            <a:avLst/>
          </a:prstGeom>
          <a:noFill/>
          <a:ln w="9525">
            <a:noFill/>
            <a:miter lim="800000"/>
            <a:headEnd/>
            <a:tailEnd/>
          </a:ln>
        </p:spPr>
        <p:txBody>
          <a:bodyPr>
            <a:spAutoFit/>
          </a:bodyPr>
          <a:lstStyle/>
          <a:p>
            <a:pPr eaLnBrk="0" hangingPunct="0">
              <a:spcBef>
                <a:spcPct val="50000"/>
              </a:spcBef>
            </a:pPr>
            <a:r>
              <a:rPr kumimoji="0" lang="ja-JP" altLang="en-US" sz="3200"/>
              <a:t>牛乳</a:t>
            </a:r>
          </a:p>
        </p:txBody>
      </p:sp>
      <p:sp>
        <p:nvSpPr>
          <p:cNvPr id="112674" name="Text Box 34"/>
          <p:cNvSpPr txBox="1">
            <a:spLocks noChangeArrowheads="1"/>
          </p:cNvSpPr>
          <p:nvPr/>
        </p:nvSpPr>
        <p:spPr bwMode="auto">
          <a:xfrm>
            <a:off x="1371600" y="2743200"/>
            <a:ext cx="1295400" cy="1555750"/>
          </a:xfrm>
          <a:prstGeom prst="rect">
            <a:avLst/>
          </a:prstGeom>
          <a:noFill/>
          <a:ln w="9525">
            <a:noFill/>
            <a:miter lim="800000"/>
            <a:headEnd/>
            <a:tailEnd/>
          </a:ln>
        </p:spPr>
        <p:txBody>
          <a:bodyPr>
            <a:spAutoFit/>
          </a:bodyPr>
          <a:lstStyle/>
          <a:p>
            <a:pPr eaLnBrk="0" hangingPunct="0">
              <a:spcBef>
                <a:spcPct val="50000"/>
              </a:spcBef>
            </a:pPr>
            <a:r>
              <a:rPr lang="en-US" altLang="ja-JP" sz="9600">
                <a:solidFill>
                  <a:srgbClr val="FF0000"/>
                </a:solidFill>
                <a:latin typeface="Times New Roman" pitchFamily="18" charset="0"/>
              </a:rPr>
              <a:t>×</a:t>
            </a:r>
          </a:p>
        </p:txBody>
      </p:sp>
      <p:sp>
        <p:nvSpPr>
          <p:cNvPr id="108558" name="Text Box 35"/>
          <p:cNvSpPr txBox="1">
            <a:spLocks noChangeArrowheads="1"/>
          </p:cNvSpPr>
          <p:nvPr/>
        </p:nvSpPr>
        <p:spPr bwMode="auto">
          <a:xfrm>
            <a:off x="323850" y="0"/>
            <a:ext cx="719138" cy="762000"/>
          </a:xfrm>
          <a:prstGeom prst="rect">
            <a:avLst/>
          </a:prstGeom>
          <a:noFill/>
          <a:ln w="9525">
            <a:noFill/>
            <a:miter lim="800000"/>
            <a:headEnd/>
            <a:tailEnd/>
          </a:ln>
        </p:spPr>
        <p:txBody>
          <a:bodyPr>
            <a:spAutoFit/>
          </a:bodyPr>
          <a:lstStyle/>
          <a:p>
            <a:pPr eaLnBrk="0" hangingPunct="0">
              <a:spcBef>
                <a:spcPct val="50000"/>
              </a:spcBef>
            </a:pPr>
            <a:r>
              <a:rPr lang="ja-JP" altLang="en-US" sz="4400" b="1">
                <a:solidFill>
                  <a:srgbClr val="4A2500"/>
                </a:solidFill>
                <a:latin typeface="HG丸ｺﾞｼｯｸM-PRO" pitchFamily="50" charset="-128"/>
                <a:ea typeface="HG丸ｺﾞｼｯｸM-PRO" pitchFamily="50" charset="-128"/>
              </a:rPr>
              <a:t>Ｑ</a:t>
            </a:r>
          </a:p>
        </p:txBody>
      </p:sp>
      <p:sp>
        <p:nvSpPr>
          <p:cNvPr id="112676" name="Oval 36"/>
          <p:cNvSpPr>
            <a:spLocks noChangeArrowheads="1"/>
          </p:cNvSpPr>
          <p:nvPr/>
        </p:nvSpPr>
        <p:spPr bwMode="auto">
          <a:xfrm>
            <a:off x="6858000" y="3124200"/>
            <a:ext cx="1676400" cy="304800"/>
          </a:xfrm>
          <a:prstGeom prst="ellipse">
            <a:avLst/>
          </a:prstGeom>
          <a:solidFill>
            <a:srgbClr val="CCECFF"/>
          </a:solidFill>
          <a:ln w="9525">
            <a:solidFill>
              <a:schemeClr val="tx1"/>
            </a:solidFill>
            <a:round/>
            <a:headEnd/>
            <a:tailEnd/>
          </a:ln>
        </p:spPr>
        <p:txBody>
          <a:bodyPr wrap="none" anchor="ctr"/>
          <a:lstStyle/>
          <a:p>
            <a:pPr eaLnBrk="0" hangingPunct="0"/>
            <a:endParaRPr kumimoji="0" lang="ja-JP" altLang="en-US" sz="320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53"/>
                                        </p:tgtEl>
                                        <p:attrNameLst>
                                          <p:attrName>style.visibility</p:attrName>
                                        </p:attrNameLst>
                                      </p:cBhvr>
                                      <p:to>
                                        <p:strVal val="visible"/>
                                      </p:to>
                                    </p:set>
                                  </p:childTnLst>
                                </p:cTn>
                              </p:par>
                            </p:childTnLst>
                          </p:cTn>
                        </p:par>
                        <p:par>
                          <p:cTn id="7" fill="hold">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112674"/>
                                        </p:tgtEl>
                                        <p:attrNameLst>
                                          <p:attrName>style.visibility</p:attrName>
                                        </p:attrNameLst>
                                      </p:cBhvr>
                                      <p:to>
                                        <p:strVal val="visible"/>
                                      </p:to>
                                    </p:set>
                                    <p:animEffect transition="in" filter="box(in)">
                                      <p:cBhvr>
                                        <p:cTn id="10" dur="500"/>
                                        <p:tgtEl>
                                          <p:spTgt spid="112674"/>
                                        </p:tgtEl>
                                      </p:cBhvr>
                                    </p:animEffect>
                                  </p:childTnLst>
                                </p:cTn>
                              </p:par>
                            </p:childTnLst>
                          </p:cTn>
                        </p:par>
                        <p:par>
                          <p:cTn id="11" fill="hold">
                            <p:stCondLst>
                              <p:cond delay="1000"/>
                            </p:stCondLst>
                            <p:childTnLst>
                              <p:par>
                                <p:cTn id="12" presetID="4" presetClass="entr" presetSubtype="16" fill="hold" grpId="0" nodeType="afterEffect">
                                  <p:stCondLst>
                                    <p:cond delay="0"/>
                                  </p:stCondLst>
                                  <p:childTnLst>
                                    <p:set>
                                      <p:cBhvr>
                                        <p:cTn id="13" dur="1" fill="hold">
                                          <p:stCondLst>
                                            <p:cond delay="0"/>
                                          </p:stCondLst>
                                        </p:cTn>
                                        <p:tgtEl>
                                          <p:spTgt spid="112666"/>
                                        </p:tgtEl>
                                        <p:attrNameLst>
                                          <p:attrName>style.visibility</p:attrName>
                                        </p:attrNameLst>
                                      </p:cBhvr>
                                      <p:to>
                                        <p:strVal val="visible"/>
                                      </p:to>
                                    </p:set>
                                    <p:animEffect transition="in" filter="box(in)">
                                      <p:cBhvr>
                                        <p:cTn id="14" dur="500"/>
                                        <p:tgtEl>
                                          <p:spTgt spid="11266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12646"/>
                                        </p:tgtEl>
                                        <p:attrNameLst>
                                          <p:attrName>style.visibility</p:attrName>
                                        </p:attrNameLst>
                                      </p:cBhvr>
                                      <p:to>
                                        <p:strVal val="visible"/>
                                      </p:to>
                                    </p:set>
                                    <p:animEffect transition="in" filter="dissolve">
                                      <p:cBhvr>
                                        <p:cTn id="19" dur="500"/>
                                        <p:tgtEl>
                                          <p:spTgt spid="112646"/>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12676"/>
                                        </p:tgtEl>
                                        <p:attrNameLst>
                                          <p:attrName>style.visibility</p:attrName>
                                        </p:attrNameLst>
                                      </p:cBhvr>
                                      <p:to>
                                        <p:strVal val="visible"/>
                                      </p:to>
                                    </p:set>
                                    <p:animEffect transition="in" filter="wipe(down)">
                                      <p:cBhvr>
                                        <p:cTn id="23" dur="500"/>
                                        <p:tgtEl>
                                          <p:spTgt spid="112676"/>
                                        </p:tgtEl>
                                      </p:cBhvr>
                                    </p:animEffec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499"/>
                                          </p:stCondLst>
                                        </p:cTn>
                                        <p:tgtEl>
                                          <p:spTgt spid="112647"/>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499"/>
                                          </p:stCondLst>
                                        </p:cTn>
                                        <p:tgtEl>
                                          <p:spTgt spid="11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7" grpId="0" autoUpdateAnimBg="0"/>
      <p:bldP spid="112648" grpId="0" autoUpdateAnimBg="0"/>
      <p:bldP spid="112653" grpId="0" autoUpdateAnimBg="0"/>
      <p:bldP spid="112666" grpId="0" autoUpdateAnimBg="0"/>
      <p:bldP spid="112674" grpId="0" autoUpdateAnimBg="0"/>
      <p:bldP spid="1126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286000" y="457200"/>
            <a:ext cx="6618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4000" b="1">
                <a:solidFill>
                  <a:srgbClr val="1C1C1C"/>
                </a:solidFill>
                <a:ea typeface="ＭＳ Ｐゴシック" charset="-128"/>
              </a:rPr>
              <a:t>水かぬるま湯で飲もう</a:t>
            </a:r>
          </a:p>
        </p:txBody>
      </p:sp>
      <p:sp>
        <p:nvSpPr>
          <p:cNvPr id="89091" name="AutoShape 3"/>
          <p:cNvSpPr>
            <a:spLocks noChangeArrowheads="1"/>
          </p:cNvSpPr>
          <p:nvPr/>
        </p:nvSpPr>
        <p:spPr bwMode="auto">
          <a:xfrm>
            <a:off x="228600" y="1557338"/>
            <a:ext cx="8686800" cy="5072062"/>
          </a:xfrm>
          <a:prstGeom prst="roundRect">
            <a:avLst>
              <a:gd name="adj" fmla="val 3218"/>
            </a:avLst>
          </a:prstGeom>
          <a:solidFill>
            <a:srgbClr val="FFFFCC"/>
          </a:solidFill>
          <a:ln w="28575">
            <a:solidFill>
              <a:srgbClr val="FF9933"/>
            </a:solidFill>
            <a:round/>
            <a:headEnd/>
            <a:tailEnd/>
          </a:ln>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8308" name="Text Box 4"/>
          <p:cNvSpPr txBox="1">
            <a:spLocks noChangeArrowheads="1"/>
          </p:cNvSpPr>
          <p:nvPr/>
        </p:nvSpPr>
        <p:spPr bwMode="auto">
          <a:xfrm>
            <a:off x="304800" y="1752600"/>
            <a:ext cx="1800225" cy="4194175"/>
          </a:xfrm>
          <a:prstGeom prst="rect">
            <a:avLst/>
          </a:prstGeom>
          <a:noFill/>
          <a:ln w="9525">
            <a:noFill/>
            <a:miter lim="800000"/>
            <a:headEnd/>
            <a:tailEnd/>
          </a:ln>
          <a:effectLst/>
        </p:spPr>
        <p:txBody>
          <a:bodyPr>
            <a:spAutoFit/>
          </a:bodyPr>
          <a:lstStyle/>
          <a:p>
            <a:pPr algn="dist">
              <a:lnSpc>
                <a:spcPct val="120000"/>
              </a:lnSpc>
              <a:defRPr/>
            </a:pPr>
            <a:r>
              <a:rPr lang="ja-JP" altLang="en-US" sz="2800" b="1">
                <a:effectLst>
                  <a:outerShdw blurRad="38100" dist="38100" dir="2700000" algn="tl">
                    <a:srgbClr val="C0C0C0"/>
                  </a:outerShdw>
                </a:effectLst>
              </a:rPr>
              <a:t>お茶</a:t>
            </a:r>
          </a:p>
          <a:p>
            <a:pPr algn="dist">
              <a:lnSpc>
                <a:spcPct val="120000"/>
              </a:lnSpc>
              <a:defRPr/>
            </a:pPr>
            <a:endParaRPr lang="ja-JP" altLang="en-US" sz="2800" b="1">
              <a:effectLst>
                <a:outerShdw blurRad="38100" dist="38100" dir="2700000" algn="tl">
                  <a:srgbClr val="C0C0C0"/>
                </a:outerShdw>
              </a:effectLst>
            </a:endParaRPr>
          </a:p>
          <a:p>
            <a:pPr algn="dist">
              <a:lnSpc>
                <a:spcPct val="120000"/>
              </a:lnSpc>
              <a:defRPr/>
            </a:pPr>
            <a:r>
              <a:rPr lang="ja-JP" altLang="en-US" sz="2800" b="1">
                <a:effectLst>
                  <a:outerShdw blurRad="38100" dist="38100" dir="2700000" algn="tl">
                    <a:srgbClr val="C0C0C0"/>
                  </a:outerShdw>
                </a:effectLst>
              </a:rPr>
              <a:t>牛にゅう</a:t>
            </a:r>
          </a:p>
          <a:p>
            <a:pPr algn="dist">
              <a:lnSpc>
                <a:spcPct val="120000"/>
              </a:lnSpc>
              <a:defRPr/>
            </a:pPr>
            <a:endParaRPr lang="ja-JP" altLang="en-US" sz="2800" b="1">
              <a:effectLst>
                <a:outerShdw blurRad="38100" dist="38100" dir="2700000" algn="tl">
                  <a:srgbClr val="C0C0C0"/>
                </a:outerShdw>
              </a:effectLst>
            </a:endParaRPr>
          </a:p>
          <a:p>
            <a:pPr algn="dist">
              <a:lnSpc>
                <a:spcPct val="120000"/>
              </a:lnSpc>
              <a:defRPr/>
            </a:pPr>
            <a:r>
              <a:rPr lang="ja-JP" altLang="en-US" sz="2800" b="1">
                <a:effectLst>
                  <a:outerShdw blurRad="38100" dist="38100" dir="2700000" algn="tl">
                    <a:srgbClr val="C0C0C0"/>
                  </a:outerShdw>
                </a:effectLst>
              </a:rPr>
              <a:t>コーラ</a:t>
            </a:r>
          </a:p>
          <a:p>
            <a:pPr algn="dist">
              <a:lnSpc>
                <a:spcPct val="120000"/>
              </a:lnSpc>
              <a:defRPr/>
            </a:pPr>
            <a:endParaRPr lang="ja-JP" altLang="en-US" sz="2800" b="1">
              <a:effectLst>
                <a:outerShdw blurRad="38100" dist="38100" dir="2700000" algn="tl">
                  <a:srgbClr val="C0C0C0"/>
                </a:outerShdw>
              </a:effectLst>
            </a:endParaRPr>
          </a:p>
          <a:p>
            <a:pPr algn="dist">
              <a:lnSpc>
                <a:spcPct val="120000"/>
              </a:lnSpc>
              <a:defRPr/>
            </a:pPr>
            <a:endParaRPr lang="ja-JP" altLang="en-US" sz="2800" b="1">
              <a:effectLst>
                <a:outerShdw blurRad="38100" dist="38100" dir="2700000" algn="tl">
                  <a:srgbClr val="C0C0C0"/>
                </a:outerShdw>
              </a:effectLst>
            </a:endParaRPr>
          </a:p>
          <a:p>
            <a:pPr algn="dist">
              <a:lnSpc>
                <a:spcPct val="120000"/>
              </a:lnSpc>
              <a:defRPr/>
            </a:pPr>
            <a:r>
              <a:rPr lang="ja-JP" altLang="en-US" sz="2800" b="1">
                <a:effectLst>
                  <a:outerShdw blurRad="38100" dist="38100" dir="2700000" algn="tl">
                    <a:srgbClr val="C0C0C0"/>
                  </a:outerShdw>
                </a:effectLst>
              </a:rPr>
              <a:t>ジュース</a:t>
            </a:r>
          </a:p>
        </p:txBody>
      </p:sp>
      <p:sp>
        <p:nvSpPr>
          <p:cNvPr id="98309" name="Text Box 5"/>
          <p:cNvSpPr txBox="1">
            <a:spLocks noChangeArrowheads="1"/>
          </p:cNvSpPr>
          <p:nvPr/>
        </p:nvSpPr>
        <p:spPr bwMode="auto">
          <a:xfrm>
            <a:off x="2057400" y="1752600"/>
            <a:ext cx="6858000" cy="4706938"/>
          </a:xfrm>
          <a:prstGeom prst="rect">
            <a:avLst/>
          </a:prstGeom>
          <a:noFill/>
          <a:ln w="9525">
            <a:noFill/>
            <a:miter lim="800000"/>
            <a:headEnd/>
            <a:tailEnd/>
          </a:ln>
          <a:effectLst/>
        </p:spPr>
        <p:txBody>
          <a:bodyPr>
            <a:spAutoFit/>
          </a:bodyPr>
          <a:lstStyle/>
          <a:p>
            <a:pPr marL="358775" indent="-358775" defTabSz="182563">
              <a:lnSpc>
                <a:spcPct val="120000"/>
              </a:lnSpc>
              <a:defRPr/>
            </a:pPr>
            <a:r>
              <a:rPr lang="ja-JP" altLang="en-US" sz="2800" b="1">
                <a:effectLst>
                  <a:outerShdw blurRad="38100" dist="38100" dir="2700000" algn="tl">
                    <a:srgbClr val="C0C0C0"/>
                  </a:outerShdw>
                </a:effectLst>
                <a:latin typeface="ＭＳ 明朝" pitchFamily="17" charset="-128"/>
              </a:rPr>
              <a:t>：	くすりの効き目が弱くなることがある</a:t>
            </a:r>
          </a:p>
          <a:p>
            <a:pPr marL="358775" indent="-358775" defTabSz="182563">
              <a:lnSpc>
                <a:spcPct val="120000"/>
              </a:lnSpc>
              <a:defRPr/>
            </a:pPr>
            <a:endParaRPr lang="ja-JP" altLang="en-US" sz="2800" b="1">
              <a:effectLst>
                <a:outerShdw blurRad="38100" dist="38100" dir="2700000" algn="tl">
                  <a:srgbClr val="C0C0C0"/>
                </a:outerShdw>
              </a:effectLst>
              <a:latin typeface="ＭＳ 明朝" pitchFamily="17" charset="-128"/>
            </a:endParaRPr>
          </a:p>
          <a:p>
            <a:pPr marL="358775" indent="-358775" defTabSz="182563">
              <a:lnSpc>
                <a:spcPct val="120000"/>
              </a:lnSpc>
              <a:defRPr/>
            </a:pPr>
            <a:r>
              <a:rPr lang="ja-JP" altLang="en-US" sz="2800" b="1">
                <a:effectLst>
                  <a:outerShdw blurRad="38100" dist="38100" dir="2700000" algn="tl">
                    <a:srgbClr val="C0C0C0"/>
                  </a:outerShdw>
                </a:effectLst>
                <a:latin typeface="ＭＳ 明朝" pitchFamily="17" charset="-128"/>
              </a:rPr>
              <a:t>：くすりが効くのに時間がかかり過ぎることがある</a:t>
            </a:r>
          </a:p>
          <a:p>
            <a:pPr marL="358775" indent="-358775" defTabSz="182563">
              <a:lnSpc>
                <a:spcPct val="120000"/>
              </a:lnSpc>
              <a:defRPr/>
            </a:pPr>
            <a:r>
              <a:rPr lang="ja-JP" altLang="en-US" sz="2800" b="1">
                <a:effectLst>
                  <a:outerShdw blurRad="38100" dist="38100" dir="2700000" algn="tl">
                    <a:srgbClr val="C0C0C0"/>
                  </a:outerShdw>
                </a:effectLst>
                <a:latin typeface="ＭＳ 明朝" pitchFamily="17" charset="-128"/>
              </a:rPr>
              <a:t>：	カフェインが効き過ぎて、ねむれなくなったりすることがある</a:t>
            </a:r>
          </a:p>
          <a:p>
            <a:pPr marL="358775" indent="-358775" defTabSz="182563">
              <a:lnSpc>
                <a:spcPct val="120000"/>
              </a:lnSpc>
              <a:defRPr/>
            </a:pPr>
            <a:endParaRPr lang="ja-JP" altLang="en-US" sz="2800" b="1">
              <a:effectLst>
                <a:outerShdw blurRad="38100" dist="38100" dir="2700000" algn="tl">
                  <a:srgbClr val="C0C0C0"/>
                </a:outerShdw>
              </a:effectLst>
              <a:latin typeface="ＭＳ 明朝" pitchFamily="17" charset="-128"/>
            </a:endParaRPr>
          </a:p>
          <a:p>
            <a:pPr marL="358775" indent="-358775" defTabSz="182563">
              <a:lnSpc>
                <a:spcPct val="120000"/>
              </a:lnSpc>
              <a:defRPr/>
            </a:pPr>
            <a:r>
              <a:rPr lang="ja-JP" altLang="en-US" sz="2800" b="1">
                <a:effectLst>
                  <a:outerShdw blurRad="38100" dist="38100" dir="2700000" algn="tl">
                    <a:srgbClr val="C0C0C0"/>
                  </a:outerShdw>
                </a:effectLst>
                <a:latin typeface="ＭＳ 明朝" pitchFamily="17" charset="-128"/>
              </a:rPr>
              <a:t>：果物や野菜の成分はくすりの効き目を	</a:t>
            </a:r>
          </a:p>
          <a:p>
            <a:pPr marL="358775" indent="-358775" defTabSz="182563">
              <a:lnSpc>
                <a:spcPct val="120000"/>
              </a:lnSpc>
              <a:defRPr/>
            </a:pPr>
            <a:r>
              <a:rPr lang="ja-JP" altLang="en-US" sz="2800" b="1">
                <a:effectLst>
                  <a:outerShdw blurRad="38100" dist="38100" dir="2700000" algn="tl">
                    <a:srgbClr val="C0C0C0"/>
                  </a:outerShdw>
                </a:effectLst>
                <a:latin typeface="ＭＳ 明朝" pitchFamily="17" charset="-128"/>
              </a:rPr>
              <a:t>  変えてしまうことがある</a:t>
            </a:r>
          </a:p>
        </p:txBody>
      </p:sp>
      <p:sp>
        <p:nvSpPr>
          <p:cNvPr id="98321" name="AutoShape 17"/>
          <p:cNvSpPr>
            <a:spLocks noChangeArrowheads="1"/>
          </p:cNvSpPr>
          <p:nvPr/>
        </p:nvSpPr>
        <p:spPr bwMode="auto">
          <a:xfrm>
            <a:off x="152400" y="152400"/>
            <a:ext cx="2079625" cy="838200"/>
          </a:xfrm>
          <a:prstGeom prst="wedgeEllipseCallout">
            <a:avLst>
              <a:gd name="adj1" fmla="val 55190"/>
              <a:gd name="adj2" fmla="val 39204"/>
            </a:avLst>
          </a:prstGeom>
          <a:gradFill rotWithShape="1">
            <a:gsLst>
              <a:gs pos="0">
                <a:schemeClr val="hlink">
                  <a:gamma/>
                  <a:tint val="47451"/>
                  <a:invGamma/>
                </a:schemeClr>
              </a:gs>
              <a:gs pos="100000">
                <a:schemeClr val="hlink"/>
              </a:gs>
            </a:gsLst>
            <a:path path="rect">
              <a:fillToRect l="50000" t="50000" r="50000" b="50000"/>
            </a:path>
          </a:gradFill>
          <a:ln w="9525">
            <a:noFill/>
            <a:miter lim="800000"/>
            <a:headEnd/>
            <a:tailEnd/>
          </a:ln>
          <a:effectLst/>
        </p:spPr>
        <p:txBody>
          <a:bodyPr anchor="b"/>
          <a:lstStyle/>
          <a:p>
            <a:pPr algn="ctr">
              <a:defRPr/>
            </a:pPr>
            <a:r>
              <a:rPr lang="ja-JP" altLang="en-US" sz="3200">
                <a:solidFill>
                  <a:srgbClr val="FFFFFF"/>
                </a:solidFill>
                <a:ea typeface="HGS創英角ﾎﾟｯﾌﾟ体" pitchFamily="50" charset="-128"/>
              </a:rPr>
              <a:t>大切！</a:t>
            </a:r>
          </a:p>
        </p:txBody>
      </p:sp>
      <p:sp>
        <p:nvSpPr>
          <p:cNvPr id="89109" name="Text Box 23"/>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5747645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11425" y="307181"/>
            <a:ext cx="7258050" cy="619125"/>
          </a:xfrm>
          <a:noFill/>
        </p:spPr>
        <p:txBody>
          <a:bodyPr anchor="b"/>
          <a:lstStyle/>
          <a:p>
            <a:pPr algn="l" eaLnBrk="1" hangingPunct="1"/>
            <a:r>
              <a:rPr lang="ja-JP" altLang="en-US" sz="3200" dirty="0">
                <a:solidFill>
                  <a:schemeClr val="accent2"/>
                </a:solidFill>
                <a:ea typeface="HGS創英角ﾎﾟｯﾌﾟ体" pitchFamily="50" charset="-128"/>
              </a:rPr>
              <a:t>お茶にくすりを加えると？</a:t>
            </a:r>
          </a:p>
        </p:txBody>
      </p:sp>
      <p:pic>
        <p:nvPicPr>
          <p:cNvPr id="100355" name="Picture 3" descr="写真1"/>
          <p:cNvPicPr>
            <a:picLocks noGrp="1" noChangeAspect="1" noChangeArrowheads="1"/>
          </p:cNvPicPr>
          <p:nvPr>
            <p:ph sz="half" idx="1"/>
          </p:nvPr>
        </p:nvPicPr>
        <p:blipFill>
          <a:blip r:embed="rId3"/>
          <a:srcRect/>
          <a:stretch>
            <a:fillRect/>
          </a:stretch>
        </p:blipFill>
        <p:spPr>
          <a:xfrm>
            <a:off x="179388" y="2092325"/>
            <a:ext cx="4392612" cy="3302000"/>
          </a:xfrm>
          <a:effectLst>
            <a:outerShdw dist="53882" dir="2700000" algn="ctr" rotWithShape="0">
              <a:schemeClr val="accent2"/>
            </a:outerShdw>
          </a:effectLst>
        </p:spPr>
      </p:pic>
      <p:pic>
        <p:nvPicPr>
          <p:cNvPr id="100356" name="Picture 4" descr="写真2"/>
          <p:cNvPicPr>
            <a:picLocks noGrp="1" noChangeAspect="1" noChangeArrowheads="1"/>
          </p:cNvPicPr>
          <p:nvPr>
            <p:ph sz="quarter" idx="2"/>
          </p:nvPr>
        </p:nvPicPr>
        <p:blipFill>
          <a:blip r:embed="rId4"/>
          <a:srcRect/>
          <a:stretch>
            <a:fillRect/>
          </a:stretch>
        </p:blipFill>
        <p:spPr>
          <a:xfrm>
            <a:off x="4716463" y="995363"/>
            <a:ext cx="3816350" cy="2871787"/>
          </a:xfrm>
          <a:effectLst>
            <a:outerShdw dist="53882" dir="2700000" algn="ctr" rotWithShape="0">
              <a:schemeClr val="accent2"/>
            </a:outerShdw>
          </a:effectLst>
        </p:spPr>
      </p:pic>
      <p:pic>
        <p:nvPicPr>
          <p:cNvPr id="100357" name="Picture 5" descr="写真3"/>
          <p:cNvPicPr>
            <a:picLocks noGrp="1" noChangeAspect="1" noChangeArrowheads="1"/>
          </p:cNvPicPr>
          <p:nvPr>
            <p:ph sz="quarter" idx="3"/>
          </p:nvPr>
        </p:nvPicPr>
        <p:blipFill>
          <a:blip r:embed="rId5"/>
          <a:srcRect/>
          <a:stretch>
            <a:fillRect/>
          </a:stretch>
        </p:blipFill>
        <p:spPr>
          <a:xfrm>
            <a:off x="4716463" y="3933825"/>
            <a:ext cx="3814762" cy="2868613"/>
          </a:xfrm>
          <a:effectLst>
            <a:outerShdw dist="53882" dir="2700000" algn="ctr" rotWithShape="0">
              <a:schemeClr val="accent2"/>
            </a:outerShdw>
          </a:effectLst>
        </p:spPr>
      </p:pic>
      <p:sp>
        <p:nvSpPr>
          <p:cNvPr id="90118" name="Text Box 6"/>
          <p:cNvSpPr txBox="1">
            <a:spLocks noChangeArrowheads="1"/>
          </p:cNvSpPr>
          <p:nvPr/>
        </p:nvSpPr>
        <p:spPr bwMode="auto">
          <a:xfrm>
            <a:off x="231775" y="17208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en-US" altLang="ja-JP" sz="1800">
                <a:ea typeface="ＭＳ Ｐゴシック" charset="-128"/>
              </a:rPr>
              <a:t>1</a:t>
            </a:r>
          </a:p>
        </p:txBody>
      </p:sp>
      <p:sp>
        <p:nvSpPr>
          <p:cNvPr id="90119" name="Text Box 7"/>
          <p:cNvSpPr txBox="1">
            <a:spLocks noChangeArrowheads="1"/>
          </p:cNvSpPr>
          <p:nvPr/>
        </p:nvSpPr>
        <p:spPr bwMode="auto">
          <a:xfrm>
            <a:off x="4335463" y="10731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en-US" altLang="ja-JP" sz="1800">
                <a:ea typeface="ＭＳ Ｐゴシック" charset="-128"/>
              </a:rPr>
              <a:t>2</a:t>
            </a:r>
          </a:p>
        </p:txBody>
      </p:sp>
      <p:sp>
        <p:nvSpPr>
          <p:cNvPr id="90120" name="Text Box 8"/>
          <p:cNvSpPr txBox="1">
            <a:spLocks noChangeArrowheads="1"/>
          </p:cNvSpPr>
          <p:nvPr/>
        </p:nvSpPr>
        <p:spPr bwMode="auto">
          <a:xfrm>
            <a:off x="4427538" y="632301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en-US" altLang="ja-JP" sz="1800">
                <a:ea typeface="ＭＳ Ｐゴシック" charset="-128"/>
              </a:rPr>
              <a:t>3</a:t>
            </a:r>
          </a:p>
        </p:txBody>
      </p:sp>
      <p:pic>
        <p:nvPicPr>
          <p:cNvPr id="90121" name="Picture 9" descr="j02411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9950"/>
            <a:ext cx="9017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j02411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467757">
            <a:off x="8663781" y="6295232"/>
            <a:ext cx="366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3" name="AutoShape 11"/>
          <p:cNvSpPr>
            <a:spLocks noChangeArrowheads="1"/>
          </p:cNvSpPr>
          <p:nvPr/>
        </p:nvSpPr>
        <p:spPr bwMode="auto">
          <a:xfrm>
            <a:off x="0" y="7938"/>
            <a:ext cx="2360141" cy="981075"/>
          </a:xfrm>
          <a:prstGeom prst="wedgeEllipseCallout">
            <a:avLst>
              <a:gd name="adj1" fmla="val 55407"/>
              <a:gd name="adj2" fmla="val 32199"/>
            </a:avLst>
          </a:prstGeom>
          <a:gradFill rotWithShape="1">
            <a:gsLst>
              <a:gs pos="0">
                <a:schemeClr val="accent2">
                  <a:gamma/>
                  <a:tint val="72941"/>
                  <a:invGamma/>
                </a:schemeClr>
              </a:gs>
              <a:gs pos="100000">
                <a:schemeClr val="accent2"/>
              </a:gs>
            </a:gsLst>
            <a:path path="rect">
              <a:fillToRect l="50000" t="50000" r="50000" b="50000"/>
            </a:path>
          </a:gradFill>
          <a:ln w="9525">
            <a:noFill/>
            <a:miter lim="800000"/>
            <a:headEnd/>
            <a:tailEnd/>
          </a:ln>
          <a:effectLst/>
        </p:spPr>
        <p:txBody>
          <a:bodyPr anchor="b"/>
          <a:lstStyle/>
          <a:p>
            <a:pPr algn="ctr">
              <a:defRPr/>
            </a:pPr>
            <a:r>
              <a:rPr lang="ja-JP" altLang="en-US" sz="3200" dirty="0">
                <a:solidFill>
                  <a:srgbClr val="FFFFFF"/>
                </a:solidFill>
                <a:ea typeface="HGS創英角ﾎﾟｯﾌﾟ体" pitchFamily="50" charset="-128"/>
              </a:rPr>
              <a:t>実験！</a:t>
            </a:r>
          </a:p>
        </p:txBody>
      </p:sp>
      <p:sp>
        <p:nvSpPr>
          <p:cNvPr id="90155" name="Text Box 16"/>
          <p:cNvSpPr txBox="1">
            <a:spLocks noChangeArrowheads="1"/>
          </p:cNvSpPr>
          <p:nvPr/>
        </p:nvSpPr>
        <p:spPr bwMode="auto">
          <a:xfrm>
            <a:off x="250825" y="5451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ja-JP" sz="2400" i="1">
              <a:latin typeface="Times New Roman" pitchFamily="18" charset="0"/>
              <a:ea typeface="ＭＳ Ｐゴシック" charset="-128"/>
            </a:endParaRPr>
          </a:p>
        </p:txBody>
      </p:sp>
      <p:sp>
        <p:nvSpPr>
          <p:cNvPr id="90156" name="Text Box 17"/>
          <p:cNvSpPr txBox="1">
            <a:spLocks noChangeArrowheads="1"/>
          </p:cNvSpPr>
          <p:nvPr/>
        </p:nvSpPr>
        <p:spPr bwMode="auto">
          <a:xfrm>
            <a:off x="407988" y="5607050"/>
            <a:ext cx="171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鉄のくすり</a:t>
            </a:r>
          </a:p>
        </p:txBody>
      </p:sp>
      <p:sp>
        <p:nvSpPr>
          <p:cNvPr id="90157" name="Rectangle 18"/>
          <p:cNvSpPr>
            <a:spLocks noChangeArrowheads="1"/>
          </p:cNvSpPr>
          <p:nvPr/>
        </p:nvSpPr>
        <p:spPr bwMode="auto">
          <a:xfrm>
            <a:off x="379413" y="5510213"/>
            <a:ext cx="1800225"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52" name="Text Box 21"/>
          <p:cNvSpPr txBox="1">
            <a:spLocks noChangeArrowheads="1"/>
          </p:cNvSpPr>
          <p:nvPr/>
        </p:nvSpPr>
        <p:spPr bwMode="auto">
          <a:xfrm>
            <a:off x="2924175" y="55768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水</a:t>
            </a:r>
          </a:p>
        </p:txBody>
      </p:sp>
      <p:sp>
        <p:nvSpPr>
          <p:cNvPr id="90153" name="Rectangle 22"/>
          <p:cNvSpPr>
            <a:spLocks noChangeArrowheads="1"/>
          </p:cNvSpPr>
          <p:nvPr/>
        </p:nvSpPr>
        <p:spPr bwMode="auto">
          <a:xfrm>
            <a:off x="2867025" y="5494338"/>
            <a:ext cx="666750"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49" name="Text Box 25"/>
          <p:cNvSpPr txBox="1">
            <a:spLocks noChangeArrowheads="1"/>
          </p:cNvSpPr>
          <p:nvPr/>
        </p:nvSpPr>
        <p:spPr bwMode="auto">
          <a:xfrm>
            <a:off x="3687763" y="5586413"/>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お茶</a:t>
            </a:r>
          </a:p>
        </p:txBody>
      </p:sp>
      <p:sp>
        <p:nvSpPr>
          <p:cNvPr id="90150" name="Rectangle 26"/>
          <p:cNvSpPr>
            <a:spLocks noChangeArrowheads="1"/>
          </p:cNvSpPr>
          <p:nvPr/>
        </p:nvSpPr>
        <p:spPr bwMode="auto">
          <a:xfrm>
            <a:off x="3671888" y="5489575"/>
            <a:ext cx="900112"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46" name="Text Box 29"/>
          <p:cNvSpPr txBox="1">
            <a:spLocks noChangeArrowheads="1"/>
          </p:cNvSpPr>
          <p:nvPr/>
        </p:nvSpPr>
        <p:spPr bwMode="auto">
          <a:xfrm>
            <a:off x="5349875" y="204311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水</a:t>
            </a:r>
          </a:p>
        </p:txBody>
      </p:sp>
      <p:sp>
        <p:nvSpPr>
          <p:cNvPr id="90147" name="Rectangle 30"/>
          <p:cNvSpPr>
            <a:spLocks noChangeArrowheads="1"/>
          </p:cNvSpPr>
          <p:nvPr/>
        </p:nvSpPr>
        <p:spPr bwMode="auto">
          <a:xfrm>
            <a:off x="5292725" y="1960563"/>
            <a:ext cx="666750"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42" name="Text Box 33"/>
          <p:cNvSpPr txBox="1">
            <a:spLocks noChangeArrowheads="1"/>
          </p:cNvSpPr>
          <p:nvPr/>
        </p:nvSpPr>
        <p:spPr bwMode="auto">
          <a:xfrm>
            <a:off x="6011863" y="1031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ja-JP" sz="2400" i="1">
              <a:latin typeface="Times New Roman" pitchFamily="18" charset="0"/>
              <a:ea typeface="ＭＳ Ｐゴシック" charset="-128"/>
            </a:endParaRPr>
          </a:p>
        </p:txBody>
      </p:sp>
      <p:sp>
        <p:nvSpPr>
          <p:cNvPr id="90143" name="Text Box 34"/>
          <p:cNvSpPr txBox="1">
            <a:spLocks noChangeArrowheads="1"/>
          </p:cNvSpPr>
          <p:nvPr/>
        </p:nvSpPr>
        <p:spPr bwMode="auto">
          <a:xfrm>
            <a:off x="6169025" y="1187450"/>
            <a:ext cx="171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鉄のくすり</a:t>
            </a:r>
          </a:p>
        </p:txBody>
      </p:sp>
      <p:sp>
        <p:nvSpPr>
          <p:cNvPr id="90144" name="Rectangle 35"/>
          <p:cNvSpPr>
            <a:spLocks noChangeArrowheads="1"/>
          </p:cNvSpPr>
          <p:nvPr/>
        </p:nvSpPr>
        <p:spPr bwMode="auto">
          <a:xfrm>
            <a:off x="6140450" y="1090613"/>
            <a:ext cx="1800225"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38" name="Text Box 38"/>
          <p:cNvSpPr txBox="1">
            <a:spLocks noChangeArrowheads="1"/>
          </p:cNvSpPr>
          <p:nvPr/>
        </p:nvSpPr>
        <p:spPr bwMode="auto">
          <a:xfrm>
            <a:off x="4665663" y="3954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ja-JP" sz="2400" i="1">
              <a:latin typeface="Times New Roman" pitchFamily="18" charset="0"/>
              <a:ea typeface="ＭＳ Ｐゴシック" charset="-128"/>
            </a:endParaRPr>
          </a:p>
        </p:txBody>
      </p:sp>
      <p:sp>
        <p:nvSpPr>
          <p:cNvPr id="90139" name="Text Box 39"/>
          <p:cNvSpPr txBox="1">
            <a:spLocks noChangeArrowheads="1"/>
          </p:cNvSpPr>
          <p:nvPr/>
        </p:nvSpPr>
        <p:spPr bwMode="auto">
          <a:xfrm>
            <a:off x="4822825" y="4110038"/>
            <a:ext cx="171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鉄のくすり</a:t>
            </a:r>
          </a:p>
        </p:txBody>
      </p:sp>
      <p:sp>
        <p:nvSpPr>
          <p:cNvPr id="90140" name="Rectangle 40"/>
          <p:cNvSpPr>
            <a:spLocks noChangeArrowheads="1"/>
          </p:cNvSpPr>
          <p:nvPr/>
        </p:nvSpPr>
        <p:spPr bwMode="auto">
          <a:xfrm>
            <a:off x="4794250" y="4013200"/>
            <a:ext cx="1800225"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35" name="Text Box 43"/>
          <p:cNvSpPr txBox="1">
            <a:spLocks noChangeArrowheads="1"/>
          </p:cNvSpPr>
          <p:nvPr/>
        </p:nvSpPr>
        <p:spPr bwMode="auto">
          <a:xfrm>
            <a:off x="7381875" y="49434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a:solidFill>
                  <a:srgbClr val="D60093"/>
                </a:solidFill>
                <a:latin typeface="Times New Roman" pitchFamily="18" charset="0"/>
                <a:ea typeface="HGS創英角ﾎﾟｯﾌﾟ体" pitchFamily="50" charset="-128"/>
              </a:rPr>
              <a:t>お茶</a:t>
            </a:r>
          </a:p>
        </p:txBody>
      </p:sp>
      <p:sp>
        <p:nvSpPr>
          <p:cNvPr id="90136" name="Rectangle 44"/>
          <p:cNvSpPr>
            <a:spLocks noChangeArrowheads="1"/>
          </p:cNvSpPr>
          <p:nvPr/>
        </p:nvSpPr>
        <p:spPr bwMode="auto">
          <a:xfrm>
            <a:off x="7366000" y="4846638"/>
            <a:ext cx="900113"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0134" name="Text Box 4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3586842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写真4"/>
          <p:cNvPicPr>
            <a:picLocks noGrp="1" noChangeAspect="1" noChangeArrowheads="1"/>
          </p:cNvPicPr>
          <p:nvPr>
            <p:ph/>
          </p:nvPr>
        </p:nvPicPr>
        <p:blipFill>
          <a:blip r:embed="rId3"/>
          <a:stretch>
            <a:fillRect/>
          </a:stretch>
        </p:blipFill>
        <p:spPr>
          <a:xfrm>
            <a:off x="2189930" y="1166401"/>
            <a:ext cx="5212583" cy="3920769"/>
          </a:xfrm>
          <a:effectLst>
            <a:outerShdw dist="53882" dir="2700000" algn="ctr" rotWithShape="0">
              <a:schemeClr val="accent2"/>
            </a:outerShdw>
          </a:effectLst>
        </p:spPr>
      </p:pic>
      <p:sp>
        <p:nvSpPr>
          <p:cNvPr id="91149" name="Text Box 4"/>
          <p:cNvSpPr txBox="1">
            <a:spLocks noChangeArrowheads="1"/>
          </p:cNvSpPr>
          <p:nvPr/>
        </p:nvSpPr>
        <p:spPr bwMode="auto">
          <a:xfrm>
            <a:off x="1899165" y="53104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dirty="0">
                <a:solidFill>
                  <a:srgbClr val="D60093"/>
                </a:solidFill>
                <a:latin typeface="Times New Roman" pitchFamily="18" charset="0"/>
                <a:ea typeface="HGS創英角ﾎﾟｯﾌﾟ体" pitchFamily="50" charset="-128"/>
              </a:rPr>
              <a:t>水</a:t>
            </a:r>
          </a:p>
        </p:txBody>
      </p:sp>
      <p:sp>
        <p:nvSpPr>
          <p:cNvPr id="91150" name="Rectangle 5"/>
          <p:cNvSpPr>
            <a:spLocks noChangeArrowheads="1"/>
          </p:cNvSpPr>
          <p:nvPr/>
        </p:nvSpPr>
        <p:spPr bwMode="auto">
          <a:xfrm>
            <a:off x="1842015" y="448490"/>
            <a:ext cx="666750"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dirty="0"/>
          </a:p>
        </p:txBody>
      </p:sp>
      <p:sp>
        <p:nvSpPr>
          <p:cNvPr id="91146" name="Text Box 8"/>
          <p:cNvSpPr txBox="1">
            <a:spLocks noChangeArrowheads="1"/>
          </p:cNvSpPr>
          <p:nvPr/>
        </p:nvSpPr>
        <p:spPr bwMode="auto">
          <a:xfrm>
            <a:off x="6968332" y="545328"/>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dirty="0">
                <a:solidFill>
                  <a:srgbClr val="D60093"/>
                </a:solidFill>
                <a:latin typeface="Times New Roman" pitchFamily="18" charset="0"/>
                <a:ea typeface="HGS創英角ﾎﾟｯﾌﾟ体" pitchFamily="50" charset="-128"/>
              </a:rPr>
              <a:t>お茶</a:t>
            </a:r>
          </a:p>
        </p:txBody>
      </p:sp>
      <p:sp>
        <p:nvSpPr>
          <p:cNvPr id="91147" name="Rectangle 9"/>
          <p:cNvSpPr>
            <a:spLocks noChangeArrowheads="1"/>
          </p:cNvSpPr>
          <p:nvPr/>
        </p:nvSpPr>
        <p:spPr bwMode="auto">
          <a:xfrm>
            <a:off x="6952457" y="448490"/>
            <a:ext cx="900112" cy="53975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grpSp>
        <p:nvGrpSpPr>
          <p:cNvPr id="91141" name="Group 11"/>
          <p:cNvGrpSpPr>
            <a:grpSpLocks/>
          </p:cNvGrpSpPr>
          <p:nvPr/>
        </p:nvGrpSpPr>
        <p:grpSpPr bwMode="auto">
          <a:xfrm>
            <a:off x="5722938" y="4114801"/>
            <a:ext cx="2700338" cy="1662113"/>
            <a:chOff x="3603" y="2569"/>
            <a:chExt cx="1701" cy="1047"/>
          </a:xfrm>
        </p:grpSpPr>
        <p:sp>
          <p:nvSpPr>
            <p:cNvPr id="91143" name="Text Box 12"/>
            <p:cNvSpPr txBox="1">
              <a:spLocks noChangeArrowheads="1"/>
            </p:cNvSpPr>
            <p:nvPr/>
          </p:nvSpPr>
          <p:spPr bwMode="auto">
            <a:xfrm>
              <a:off x="3603" y="3302"/>
              <a:ext cx="16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2400" i="1" dirty="0">
                  <a:solidFill>
                    <a:srgbClr val="D60093"/>
                  </a:solidFill>
                  <a:latin typeface="Times New Roman" pitchFamily="18" charset="0"/>
                  <a:ea typeface="HGS創英角ﾎﾟｯﾌﾟ体" pitchFamily="50" charset="-128"/>
                </a:rPr>
                <a:t>ちんでんができる</a:t>
              </a:r>
            </a:p>
          </p:txBody>
        </p:sp>
        <p:sp>
          <p:nvSpPr>
            <p:cNvPr id="91144" name="Rectangle 13"/>
            <p:cNvSpPr>
              <a:spLocks noChangeArrowheads="1"/>
            </p:cNvSpPr>
            <p:nvPr/>
          </p:nvSpPr>
          <p:spPr bwMode="auto">
            <a:xfrm>
              <a:off x="3603" y="3276"/>
              <a:ext cx="1701" cy="340"/>
            </a:xfrm>
            <a:prstGeom prst="rect">
              <a:avLst/>
            </a:prstGeom>
            <a:noFill/>
            <a:ln w="12700">
              <a:solidFill>
                <a:srgbClr val="D6009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en-US"/>
            </a:p>
          </p:txBody>
        </p:sp>
        <p:sp>
          <p:nvSpPr>
            <p:cNvPr id="91145" name="Text Box 14"/>
            <p:cNvSpPr txBox="1">
              <a:spLocks noChangeArrowheads="1"/>
            </p:cNvSpPr>
            <p:nvPr/>
          </p:nvSpPr>
          <p:spPr bwMode="auto">
            <a:xfrm>
              <a:off x="4545" y="2569"/>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ja-JP" sz="1400">
                <a:solidFill>
                  <a:srgbClr val="D60093"/>
                </a:solidFill>
              </a:endParaRPr>
            </a:p>
          </p:txBody>
        </p:sp>
      </p:grpSp>
      <p:sp>
        <p:nvSpPr>
          <p:cNvPr id="91142" name="Text Box 15"/>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3018697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p:cNvSpPr>
          <p:nvPr>
            <p:ph type="ctrTitle" idx="4294967295"/>
          </p:nvPr>
        </p:nvSpPr>
        <p:spPr>
          <a:xfrm>
            <a:off x="1309816" y="203993"/>
            <a:ext cx="5041900" cy="731838"/>
          </a:xfrm>
        </p:spPr>
        <p:txBody>
          <a:bodyPr lIns="0" tIns="0" rIns="0" bIns="0">
            <a:spAutoFit/>
          </a:bodyPr>
          <a:lstStyle/>
          <a:p>
            <a:pPr eaLnBrk="1" hangingPunct="1"/>
            <a:r>
              <a:rPr lang="ja-JP" altLang="en-US" sz="3700" dirty="0"/>
              <a:t>薬剤師の仕事</a:t>
            </a:r>
          </a:p>
        </p:txBody>
      </p:sp>
      <p:sp>
        <p:nvSpPr>
          <p:cNvPr id="121859" name="Rectangle 3"/>
          <p:cNvSpPr>
            <a:spLocks noGrp="1"/>
          </p:cNvSpPr>
          <p:nvPr>
            <p:ph type="subTitle" idx="4294967295"/>
          </p:nvPr>
        </p:nvSpPr>
        <p:spPr>
          <a:xfrm>
            <a:off x="252412" y="1280769"/>
            <a:ext cx="8785225" cy="4824412"/>
          </a:xfrm>
        </p:spPr>
        <p:txBody>
          <a:bodyPr/>
          <a:lstStyle/>
          <a:p>
            <a:pPr marL="0" indent="0" eaLnBrk="1" hangingPunct="1">
              <a:buFont typeface="Arial" charset="0"/>
              <a:buNone/>
            </a:pPr>
            <a:r>
              <a:rPr lang="ja-JP" altLang="en-US" sz="2000" b="1" dirty="0"/>
              <a:t>病院から出る処方せんの薬を作って、説明してわたします。</a:t>
            </a:r>
          </a:p>
          <a:p>
            <a:pPr marL="0" indent="0" eaLnBrk="1" hangingPunct="1">
              <a:buFont typeface="Arial" charset="0"/>
              <a:buNone/>
            </a:pPr>
            <a:endParaRPr lang="ja-JP" altLang="en-US" sz="2000" b="1" dirty="0"/>
          </a:p>
          <a:p>
            <a:pPr marL="0" indent="0" eaLnBrk="1" hangingPunct="1">
              <a:buFont typeface="Arial" charset="0"/>
              <a:buNone/>
            </a:pPr>
            <a:r>
              <a:rPr lang="ja-JP" altLang="en-US" sz="2000" b="1" dirty="0"/>
              <a:t>お客さんの症状を聞いて薬を選んで説明して販売します。</a:t>
            </a:r>
          </a:p>
          <a:p>
            <a:pPr marL="0" indent="0" eaLnBrk="1" hangingPunct="1">
              <a:buFont typeface="Arial" charset="0"/>
              <a:buNone/>
            </a:pPr>
            <a:endParaRPr lang="ja-JP" altLang="en-US" sz="2000" b="1" dirty="0"/>
          </a:p>
          <a:p>
            <a:pPr marL="0" indent="0" eaLnBrk="1" hangingPunct="1">
              <a:buFont typeface="Arial" charset="0"/>
              <a:buNone/>
            </a:pPr>
            <a:r>
              <a:rPr lang="ja-JP" altLang="en-US" sz="2000" b="1" dirty="0"/>
              <a:t>学校薬剤師として、必要な環境衛生の仕事もしています。</a:t>
            </a:r>
          </a:p>
          <a:p>
            <a:pPr marL="0" indent="0" eaLnBrk="1" hangingPunct="1">
              <a:buFont typeface="Arial" charset="0"/>
              <a:buNone/>
            </a:pPr>
            <a:endParaRPr lang="ja-JP" altLang="en-US" sz="2000" b="1" dirty="0"/>
          </a:p>
          <a:p>
            <a:pPr marL="0" indent="0" eaLnBrk="1" hangingPunct="1">
              <a:buFont typeface="Arial" charset="0"/>
              <a:buNone/>
            </a:pPr>
            <a:r>
              <a:rPr lang="ja-JP" altLang="en-US" sz="2000" b="1" dirty="0"/>
              <a:t>　学校で行う主な仕事は</a:t>
            </a:r>
          </a:p>
          <a:p>
            <a:pPr marL="0" indent="0" eaLnBrk="1" hangingPunct="1">
              <a:buFont typeface="Arial" charset="0"/>
              <a:buNone/>
            </a:pPr>
            <a:r>
              <a:rPr lang="ja-JP" altLang="en-US" sz="1700" dirty="0"/>
              <a:t>　　　　　　</a:t>
            </a:r>
            <a:r>
              <a:rPr lang="ja-JP" altLang="en-US" sz="1700" b="1" dirty="0"/>
              <a:t>飲料水検査</a:t>
            </a:r>
          </a:p>
          <a:p>
            <a:pPr marL="0" indent="0" eaLnBrk="1" hangingPunct="1">
              <a:buFont typeface="Arial" charset="0"/>
              <a:buNone/>
            </a:pPr>
            <a:r>
              <a:rPr lang="ja-JP" altLang="en-US" sz="1700" b="1" dirty="0"/>
              <a:t>　　　　　　プール水の検査</a:t>
            </a:r>
          </a:p>
          <a:p>
            <a:pPr marL="0" indent="0" eaLnBrk="1" hangingPunct="1">
              <a:buFont typeface="Arial" charset="0"/>
              <a:buNone/>
            </a:pPr>
            <a:r>
              <a:rPr lang="ja-JP" altLang="en-US" sz="1700" b="1" dirty="0"/>
              <a:t>　　　　　　教室の明るさの検査</a:t>
            </a:r>
          </a:p>
          <a:p>
            <a:pPr marL="0" indent="0" eaLnBrk="1" hangingPunct="1">
              <a:buFont typeface="Arial" charset="0"/>
              <a:buNone/>
            </a:pPr>
            <a:r>
              <a:rPr lang="ja-JP" altLang="en-US" sz="1700" b="1" dirty="0"/>
              <a:t>　　　　　　くすりの講座　など</a:t>
            </a:r>
            <a:r>
              <a:rPr lang="ja-JP" altLang="en-US" sz="1700" dirty="0"/>
              <a:t>　　</a:t>
            </a:r>
          </a:p>
        </p:txBody>
      </p:sp>
      <p:pic>
        <p:nvPicPr>
          <p:cNvPr id="7171" name="Picture 10"/>
          <p:cNvPicPr>
            <a:picLocks noChangeAspect="1" noChangeArrowheads="1"/>
          </p:cNvPicPr>
          <p:nvPr/>
        </p:nvPicPr>
        <p:blipFill>
          <a:blip r:embed="rId2"/>
          <a:srcRect r="2065" b="6146"/>
          <a:stretch>
            <a:fillRect/>
          </a:stretch>
        </p:blipFill>
        <p:spPr bwMode="auto">
          <a:xfrm>
            <a:off x="6156325" y="4292600"/>
            <a:ext cx="2735263" cy="19954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additive="base">
                                        <p:cTn id="7" dur="5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859">
                                            <p:txEl>
                                              <p:pRg st="2" end="2"/>
                                            </p:txEl>
                                          </p:spTgt>
                                        </p:tgtEl>
                                        <p:attrNameLst>
                                          <p:attrName>style.visibility</p:attrName>
                                        </p:attrNameLst>
                                      </p:cBhvr>
                                      <p:to>
                                        <p:strVal val="visible"/>
                                      </p:to>
                                    </p:set>
                                    <p:anim calcmode="lin" valueType="num">
                                      <p:cBhvr additive="base">
                                        <p:cTn id="13"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859">
                                            <p:txEl>
                                              <p:pRg st="4" end="4"/>
                                            </p:txEl>
                                          </p:spTgt>
                                        </p:tgtEl>
                                        <p:attrNameLst>
                                          <p:attrName>style.visibility</p:attrName>
                                        </p:attrNameLst>
                                      </p:cBhvr>
                                      <p:to>
                                        <p:strVal val="visible"/>
                                      </p:to>
                                    </p:set>
                                    <p:anim calcmode="lin" valueType="num">
                                      <p:cBhvr additive="base">
                                        <p:cTn id="19" dur="500" fill="hold"/>
                                        <p:tgtEl>
                                          <p:spTgt spid="12185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859">
                                            <p:txEl>
                                              <p:pRg st="6" end="6"/>
                                            </p:txEl>
                                          </p:spTgt>
                                        </p:tgtEl>
                                        <p:attrNameLst>
                                          <p:attrName>style.visibility</p:attrName>
                                        </p:attrNameLst>
                                      </p:cBhvr>
                                      <p:to>
                                        <p:strVal val="visible"/>
                                      </p:to>
                                    </p:set>
                                    <p:anim calcmode="lin" valueType="num">
                                      <p:cBhvr additive="base">
                                        <p:cTn id="25" dur="500" fill="hold"/>
                                        <p:tgtEl>
                                          <p:spTgt spid="12185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8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1859">
                                            <p:txEl>
                                              <p:pRg st="7" end="7"/>
                                            </p:txEl>
                                          </p:spTgt>
                                        </p:tgtEl>
                                        <p:attrNameLst>
                                          <p:attrName>style.visibility</p:attrName>
                                        </p:attrNameLst>
                                      </p:cBhvr>
                                      <p:to>
                                        <p:strVal val="visible"/>
                                      </p:to>
                                    </p:set>
                                    <p:anim calcmode="lin" valueType="num">
                                      <p:cBhvr additive="base">
                                        <p:cTn id="31" dur="500" fill="hold"/>
                                        <p:tgtEl>
                                          <p:spTgt spid="12185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859">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1859">
                                            <p:txEl>
                                              <p:pRg st="8" end="8"/>
                                            </p:txEl>
                                          </p:spTgt>
                                        </p:tgtEl>
                                        <p:attrNameLst>
                                          <p:attrName>style.visibility</p:attrName>
                                        </p:attrNameLst>
                                      </p:cBhvr>
                                      <p:to>
                                        <p:strVal val="visible"/>
                                      </p:to>
                                    </p:set>
                                    <p:anim calcmode="lin" valueType="num">
                                      <p:cBhvr additive="base">
                                        <p:cTn id="35" dur="500" fill="hold"/>
                                        <p:tgtEl>
                                          <p:spTgt spid="121859">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1859">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1859">
                                            <p:txEl>
                                              <p:pRg st="9" end="9"/>
                                            </p:txEl>
                                          </p:spTgt>
                                        </p:tgtEl>
                                        <p:attrNameLst>
                                          <p:attrName>style.visibility</p:attrName>
                                        </p:attrNameLst>
                                      </p:cBhvr>
                                      <p:to>
                                        <p:strVal val="visible"/>
                                      </p:to>
                                    </p:set>
                                    <p:anim calcmode="lin" valueType="num">
                                      <p:cBhvr additive="base">
                                        <p:cTn id="39" dur="500" fill="hold"/>
                                        <p:tgtEl>
                                          <p:spTgt spid="121859">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1859">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1859">
                                            <p:txEl>
                                              <p:pRg st="10" end="10"/>
                                            </p:txEl>
                                          </p:spTgt>
                                        </p:tgtEl>
                                        <p:attrNameLst>
                                          <p:attrName>style.visibility</p:attrName>
                                        </p:attrNameLst>
                                      </p:cBhvr>
                                      <p:to>
                                        <p:strVal val="visible"/>
                                      </p:to>
                                    </p:set>
                                    <p:anim calcmode="lin" valueType="num">
                                      <p:cBhvr additive="base">
                                        <p:cTn id="43" dur="500" fill="hold"/>
                                        <p:tgtEl>
                                          <p:spTgt spid="121859">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18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p:cNvSpPr>
          <p:nvPr/>
        </p:nvSpPr>
        <p:spPr bwMode="auto">
          <a:xfrm>
            <a:off x="107950" y="1844675"/>
            <a:ext cx="8785225" cy="4897438"/>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40963" name="Rectangle 3"/>
          <p:cNvSpPr>
            <a:spLocks noGrp="1" noChangeArrowheads="1"/>
          </p:cNvSpPr>
          <p:nvPr>
            <p:ph type="title" idx="4294967295"/>
          </p:nvPr>
        </p:nvSpPr>
        <p:spPr>
          <a:xfrm>
            <a:off x="533400" y="152400"/>
            <a:ext cx="788773" cy="685800"/>
          </a:xfrm>
        </p:spPr>
        <p:txBody>
          <a:bodyPr/>
          <a:lstStyle/>
          <a:p>
            <a:pPr eaLnBrk="1" hangingPunct="1">
              <a:defRPr/>
            </a:pPr>
            <a:r>
              <a:rPr lang="en-US" altLang="ja-JP" dirty="0">
                <a:solidFill>
                  <a:srgbClr val="03471A"/>
                </a:solidFill>
                <a:effectLst>
                  <a:outerShdw blurRad="38100" dist="38100" dir="2700000" algn="tl">
                    <a:srgbClr val="C0C0C0"/>
                  </a:outerShdw>
                </a:effectLst>
              </a:rPr>
              <a:t>Q</a:t>
            </a:r>
          </a:p>
        </p:txBody>
      </p:sp>
      <p:pic>
        <p:nvPicPr>
          <p:cNvPr id="109571" name="Picture 5" descr="薬をのむ少年"/>
          <p:cNvPicPr>
            <a:picLocks noChangeAspect="1" noChangeArrowheads="1"/>
          </p:cNvPicPr>
          <p:nvPr/>
        </p:nvPicPr>
        <p:blipFill>
          <a:blip r:embed="rId2"/>
          <a:srcRect/>
          <a:stretch>
            <a:fillRect/>
          </a:stretch>
        </p:blipFill>
        <p:spPr bwMode="auto">
          <a:xfrm>
            <a:off x="7086600" y="152400"/>
            <a:ext cx="1484313" cy="1600200"/>
          </a:xfrm>
          <a:prstGeom prst="rect">
            <a:avLst/>
          </a:prstGeom>
          <a:noFill/>
          <a:ln w="9525">
            <a:noFill/>
            <a:miter lim="800000"/>
            <a:headEnd/>
            <a:tailEnd/>
          </a:ln>
        </p:spPr>
      </p:pic>
      <p:sp>
        <p:nvSpPr>
          <p:cNvPr id="109572" name="Text Box 6"/>
          <p:cNvSpPr txBox="1">
            <a:spLocks noChangeArrowheads="1"/>
          </p:cNvSpPr>
          <p:nvPr/>
        </p:nvSpPr>
        <p:spPr bwMode="auto">
          <a:xfrm>
            <a:off x="1524000" y="228600"/>
            <a:ext cx="5867400" cy="1554163"/>
          </a:xfrm>
          <a:prstGeom prst="rect">
            <a:avLst/>
          </a:prstGeom>
          <a:noFill/>
          <a:ln w="9525">
            <a:noFill/>
            <a:miter lim="800000"/>
            <a:headEnd/>
            <a:tailEnd/>
          </a:ln>
        </p:spPr>
        <p:txBody>
          <a:bodyPr>
            <a:spAutoFit/>
          </a:bodyPr>
          <a:lstStyle/>
          <a:p>
            <a:r>
              <a:rPr lang="ja-JP" altLang="en-US" sz="3200" b="1">
                <a:solidFill>
                  <a:srgbClr val="03471A"/>
                </a:solidFill>
                <a:latin typeface="HG丸ｺﾞｼｯｸM-PRO" pitchFamily="50" charset="-128"/>
                <a:ea typeface="HG丸ｺﾞｼｯｸM-PRO" pitchFamily="50" charset="-128"/>
              </a:rPr>
              <a:t>カゼをひいたとき、</a:t>
            </a:r>
            <a:br>
              <a:rPr lang="ja-JP" altLang="en-US" sz="3200" b="1">
                <a:solidFill>
                  <a:srgbClr val="03471A"/>
                </a:solidFill>
                <a:latin typeface="HG丸ｺﾞｼｯｸM-PRO" pitchFamily="50" charset="-128"/>
                <a:ea typeface="HG丸ｺﾞｼｯｸM-PRO" pitchFamily="50" charset="-128"/>
              </a:rPr>
            </a:br>
            <a:r>
              <a:rPr lang="ja-JP" altLang="en-US" sz="3200" b="1">
                <a:solidFill>
                  <a:srgbClr val="03471A"/>
                </a:solidFill>
                <a:latin typeface="HG丸ｺﾞｼｯｸM-PRO" pitchFamily="50" charset="-128"/>
                <a:ea typeface="HG丸ｺﾞｼｯｸM-PRO" pitchFamily="50" charset="-128"/>
              </a:rPr>
              <a:t>お父さんやお母さんの薬を</a:t>
            </a:r>
            <a:br>
              <a:rPr lang="ja-JP" altLang="en-US" sz="3200" b="1">
                <a:solidFill>
                  <a:srgbClr val="03471A"/>
                </a:solidFill>
                <a:latin typeface="HG丸ｺﾞｼｯｸM-PRO" pitchFamily="50" charset="-128"/>
                <a:ea typeface="HG丸ｺﾞｼｯｸM-PRO" pitchFamily="50" charset="-128"/>
              </a:rPr>
            </a:br>
            <a:r>
              <a:rPr lang="ja-JP" altLang="en-US" sz="3200" b="1">
                <a:solidFill>
                  <a:srgbClr val="03471A"/>
                </a:solidFill>
                <a:latin typeface="HG丸ｺﾞｼｯｸM-PRO" pitchFamily="50" charset="-128"/>
                <a:ea typeface="HG丸ｺﾞｼｯｸM-PRO" pitchFamily="50" charset="-128"/>
              </a:rPr>
              <a:t>飲んでもかまいませんか？</a:t>
            </a:r>
          </a:p>
        </p:txBody>
      </p:sp>
      <p:sp>
        <p:nvSpPr>
          <p:cNvPr id="40972" name="AutoShape 12"/>
          <p:cNvSpPr>
            <a:spLocks noChangeArrowheads="1"/>
          </p:cNvSpPr>
          <p:nvPr/>
        </p:nvSpPr>
        <p:spPr bwMode="auto">
          <a:xfrm>
            <a:off x="3581400" y="2362200"/>
            <a:ext cx="5257800" cy="3962400"/>
          </a:xfrm>
          <a:prstGeom prst="wedgeRoundRectCallout">
            <a:avLst>
              <a:gd name="adj1" fmla="val -70833"/>
              <a:gd name="adj2" fmla="val 21032"/>
              <a:gd name="adj3" fmla="val 16667"/>
            </a:avLst>
          </a:prstGeom>
          <a:solidFill>
            <a:srgbClr val="FFCC00"/>
          </a:solidFill>
          <a:ln w="9525">
            <a:solidFill>
              <a:schemeClr val="tx1"/>
            </a:solidFill>
            <a:miter lim="800000"/>
            <a:headEnd/>
            <a:tailEnd/>
          </a:ln>
        </p:spPr>
        <p:txBody>
          <a:bodyPr/>
          <a:lstStyle/>
          <a:p>
            <a:pPr eaLnBrk="0" hangingPunct="0"/>
            <a:r>
              <a:rPr lang="ja-JP" altLang="en-US" sz="4000" b="1">
                <a:solidFill>
                  <a:srgbClr val="03471A"/>
                </a:solidFill>
                <a:latin typeface="HG丸ｺﾞｼｯｸM-PRO" pitchFamily="50" charset="-128"/>
                <a:ea typeface="HG丸ｺﾞｼｯｸM-PRO" pitchFamily="50" charset="-128"/>
              </a:rPr>
              <a:t>だめです</a:t>
            </a:r>
            <a:endParaRPr lang="ja-JP" altLang="en-US" sz="3200">
              <a:solidFill>
                <a:srgbClr val="03471A"/>
              </a:solidFill>
              <a:latin typeface="HG丸ｺﾞｼｯｸM-PRO" pitchFamily="50" charset="-128"/>
              <a:ea typeface="HG丸ｺﾞｼｯｸM-PRO" pitchFamily="50" charset="-128"/>
            </a:endParaRPr>
          </a:p>
          <a:p>
            <a:pPr eaLnBrk="0" hangingPunct="0"/>
            <a:r>
              <a:rPr lang="ja-JP" altLang="en-US" sz="3200">
                <a:solidFill>
                  <a:srgbClr val="03471A"/>
                </a:solidFill>
                <a:latin typeface="HG丸ｺﾞｼｯｸM-PRO" pitchFamily="50" charset="-128"/>
                <a:ea typeface="HG丸ｺﾞｼｯｸM-PRO" pitchFamily="50" charset="-128"/>
              </a:rPr>
              <a:t>その人の年齢や体質などに合わせてお医者さんや薬剤師さんが選んでくれた薬なので、他の人が飲んではいけません。</a:t>
            </a:r>
          </a:p>
          <a:p>
            <a:pPr>
              <a:spcBef>
                <a:spcPct val="20000"/>
              </a:spcBef>
            </a:pPr>
            <a:endParaRPr lang="en-US" altLang="ja-JP" sz="4000" b="1">
              <a:solidFill>
                <a:srgbClr val="03471A"/>
              </a:solidFill>
              <a:latin typeface="HG丸ｺﾞｼｯｸM-PRO" pitchFamily="50" charset="-128"/>
              <a:ea typeface="HG丸ｺﾞｼｯｸM-PRO" pitchFamily="50" charset="-128"/>
            </a:endParaRPr>
          </a:p>
        </p:txBody>
      </p:sp>
      <p:pic>
        <p:nvPicPr>
          <p:cNvPr id="109574" name="Picture 13"/>
          <p:cNvPicPr>
            <a:picLocks noChangeAspect="1" noChangeArrowheads="1"/>
          </p:cNvPicPr>
          <p:nvPr/>
        </p:nvPicPr>
        <p:blipFill>
          <a:blip r:embed="rId3"/>
          <a:srcRect/>
          <a:stretch>
            <a:fillRect/>
          </a:stretch>
        </p:blipFill>
        <p:spPr bwMode="auto">
          <a:xfrm>
            <a:off x="228600" y="4430713"/>
            <a:ext cx="2514600" cy="24272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0972"/>
                                        </p:tgtEl>
                                        <p:attrNameLst>
                                          <p:attrName>style.visibility</p:attrName>
                                        </p:attrNameLst>
                                      </p:cBhvr>
                                      <p:to>
                                        <p:strVal val="visible"/>
                                      </p:to>
                                    </p:set>
                                    <p:animEffect transition="in" filter="strips(upRight)">
                                      <p:cBhvr>
                                        <p:cTn id="7" dur="2000"/>
                                        <p:tgtEl>
                                          <p:spTgt spid="40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ctrTitle" idx="4294967295"/>
          </p:nvPr>
        </p:nvSpPr>
        <p:spPr>
          <a:xfrm>
            <a:off x="1606378" y="315526"/>
            <a:ext cx="7760044" cy="709613"/>
          </a:xfrm>
        </p:spPr>
        <p:txBody>
          <a:bodyPr>
            <a:noAutofit/>
          </a:bodyPr>
          <a:lstStyle/>
          <a:p>
            <a:pPr eaLnBrk="1" hangingPunct="1"/>
            <a:r>
              <a:rPr lang="ja-JP" altLang="en-US" sz="2800" dirty="0"/>
              <a:t>いくつも薬を飲んでいますが、大丈夫ですか？</a:t>
            </a:r>
          </a:p>
        </p:txBody>
      </p:sp>
      <p:sp>
        <p:nvSpPr>
          <p:cNvPr id="110594" name="AutoShape 9"/>
          <p:cNvSpPr>
            <a:spLocks noChangeArrowheads="1"/>
          </p:cNvSpPr>
          <p:nvPr/>
        </p:nvSpPr>
        <p:spPr bwMode="auto">
          <a:xfrm>
            <a:off x="3733800" y="1219200"/>
            <a:ext cx="5105400" cy="1295400"/>
          </a:xfrm>
          <a:prstGeom prst="wedgeRoundRectCallout">
            <a:avLst>
              <a:gd name="adj1" fmla="val -71986"/>
              <a:gd name="adj2" fmla="val -31861"/>
              <a:gd name="adj3" fmla="val 16667"/>
            </a:avLst>
          </a:prstGeom>
          <a:noFill/>
          <a:ln w="9525">
            <a:solidFill>
              <a:schemeClr val="tx1"/>
            </a:solidFill>
            <a:miter lim="800000"/>
            <a:headEnd/>
            <a:tailEnd/>
          </a:ln>
        </p:spPr>
        <p:txBody>
          <a:bodyPr/>
          <a:lstStyle/>
          <a:p>
            <a:pPr algn="ctr">
              <a:spcBef>
                <a:spcPct val="50000"/>
              </a:spcBef>
            </a:pPr>
            <a:endParaRPr lang="ja-JP" altLang="ja-JP" sz="2000">
              <a:solidFill>
                <a:schemeClr val="tx2"/>
              </a:solidFill>
              <a:latin typeface="Times New Roman" pitchFamily="18" charset="0"/>
            </a:endParaRPr>
          </a:p>
        </p:txBody>
      </p:sp>
      <p:sp>
        <p:nvSpPr>
          <p:cNvPr id="113676" name="AutoShape 12"/>
          <p:cNvSpPr>
            <a:spLocks noChangeArrowheads="1"/>
          </p:cNvSpPr>
          <p:nvPr/>
        </p:nvSpPr>
        <p:spPr bwMode="auto">
          <a:xfrm>
            <a:off x="2362200" y="3810000"/>
            <a:ext cx="5486400" cy="1600200"/>
          </a:xfrm>
          <a:prstGeom prst="wedgeRoundRectCallout">
            <a:avLst>
              <a:gd name="adj1" fmla="val -63338"/>
              <a:gd name="adj2" fmla="val 20833"/>
              <a:gd name="adj3" fmla="val 16667"/>
            </a:avLst>
          </a:prstGeom>
          <a:noFill/>
          <a:ln w="9525">
            <a:solidFill>
              <a:schemeClr val="tx1"/>
            </a:solidFill>
            <a:miter lim="800000"/>
            <a:headEnd/>
            <a:tailEnd/>
          </a:ln>
        </p:spPr>
        <p:txBody>
          <a:bodyPr/>
          <a:lstStyle/>
          <a:p>
            <a:pPr algn="ctr">
              <a:spcBef>
                <a:spcPct val="50000"/>
              </a:spcBef>
            </a:pPr>
            <a:endParaRPr lang="ja-JP" altLang="ja-JP" sz="2000">
              <a:latin typeface="Times New Roman" pitchFamily="18" charset="0"/>
            </a:endParaRPr>
          </a:p>
        </p:txBody>
      </p:sp>
      <p:sp>
        <p:nvSpPr>
          <p:cNvPr id="113681" name="Text Box 17"/>
          <p:cNvSpPr txBox="1">
            <a:spLocks noChangeArrowheads="1"/>
          </p:cNvSpPr>
          <p:nvPr/>
        </p:nvSpPr>
        <p:spPr bwMode="auto">
          <a:xfrm>
            <a:off x="3886200" y="5638800"/>
            <a:ext cx="16764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風邪薬</a:t>
            </a:r>
          </a:p>
        </p:txBody>
      </p:sp>
      <p:sp>
        <p:nvSpPr>
          <p:cNvPr id="113682" name="Text Box 18"/>
          <p:cNvSpPr txBox="1">
            <a:spLocks noChangeArrowheads="1"/>
          </p:cNvSpPr>
          <p:nvPr/>
        </p:nvSpPr>
        <p:spPr bwMode="auto">
          <a:xfrm>
            <a:off x="304800" y="3733800"/>
            <a:ext cx="9906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Ａ君</a:t>
            </a:r>
          </a:p>
        </p:txBody>
      </p:sp>
      <p:sp>
        <p:nvSpPr>
          <p:cNvPr id="113684" name="Text Box 20"/>
          <p:cNvSpPr txBox="1">
            <a:spLocks noChangeArrowheads="1"/>
          </p:cNvSpPr>
          <p:nvPr/>
        </p:nvSpPr>
        <p:spPr bwMode="auto">
          <a:xfrm>
            <a:off x="6172200" y="3810000"/>
            <a:ext cx="1752600" cy="519113"/>
          </a:xfrm>
          <a:prstGeom prst="rect">
            <a:avLst/>
          </a:prstGeom>
          <a:noFill/>
          <a:ln w="9525">
            <a:noFill/>
            <a:miter lim="800000"/>
            <a:headEnd/>
            <a:tailEnd/>
          </a:ln>
        </p:spPr>
        <p:txBody>
          <a:bodyPr>
            <a:spAutoFit/>
          </a:bodyPr>
          <a:lstStyle/>
          <a:p>
            <a:pPr>
              <a:spcBef>
                <a:spcPct val="50000"/>
              </a:spcBef>
            </a:pPr>
            <a:r>
              <a:rPr lang="ja-JP" altLang="en-US" sz="2800" b="1">
                <a:latin typeface="Times New Roman" pitchFamily="18" charset="0"/>
              </a:rPr>
              <a:t>痛み止め</a:t>
            </a:r>
          </a:p>
        </p:txBody>
      </p:sp>
      <p:sp>
        <p:nvSpPr>
          <p:cNvPr id="110599" name="Text Box 30"/>
          <p:cNvSpPr txBox="1">
            <a:spLocks noChangeArrowheads="1"/>
          </p:cNvSpPr>
          <p:nvPr/>
        </p:nvSpPr>
        <p:spPr bwMode="auto">
          <a:xfrm>
            <a:off x="1003300" y="156198"/>
            <a:ext cx="887413" cy="707886"/>
          </a:xfrm>
          <a:prstGeom prst="rect">
            <a:avLst/>
          </a:prstGeom>
          <a:noFill/>
          <a:ln w="9525">
            <a:noFill/>
            <a:miter lim="800000"/>
            <a:headEnd/>
            <a:tailEnd/>
          </a:ln>
        </p:spPr>
        <p:txBody>
          <a:bodyPr>
            <a:spAutoFit/>
          </a:bodyPr>
          <a:lstStyle/>
          <a:p>
            <a:pPr eaLnBrk="0" hangingPunct="0">
              <a:spcBef>
                <a:spcPct val="50000"/>
              </a:spcBef>
            </a:pPr>
            <a:r>
              <a:rPr lang="ja-JP" altLang="en-US" sz="4000" b="1" dirty="0">
                <a:solidFill>
                  <a:srgbClr val="4A2500"/>
                </a:solidFill>
                <a:latin typeface="HG丸ｺﾞｼｯｸM-PRO" pitchFamily="50" charset="-128"/>
                <a:ea typeface="HG丸ｺﾞｼｯｸM-PRO" pitchFamily="50" charset="-128"/>
              </a:rPr>
              <a:t>Ｑ</a:t>
            </a:r>
          </a:p>
        </p:txBody>
      </p:sp>
      <p:pic>
        <p:nvPicPr>
          <p:cNvPr id="110600" name="Picture 31"/>
          <p:cNvPicPr>
            <a:picLocks noChangeAspect="1" noChangeArrowheads="1"/>
          </p:cNvPicPr>
          <p:nvPr/>
        </p:nvPicPr>
        <p:blipFill>
          <a:blip r:embed="rId2"/>
          <a:srcRect/>
          <a:stretch>
            <a:fillRect/>
          </a:stretch>
        </p:blipFill>
        <p:spPr bwMode="auto">
          <a:xfrm>
            <a:off x="228600" y="1166813"/>
            <a:ext cx="3048000" cy="2563812"/>
          </a:xfrm>
          <a:prstGeom prst="rect">
            <a:avLst/>
          </a:prstGeom>
          <a:noFill/>
          <a:ln w="9525">
            <a:noFill/>
            <a:miter lim="800000"/>
            <a:headEnd/>
            <a:tailEnd/>
          </a:ln>
        </p:spPr>
      </p:pic>
      <p:sp>
        <p:nvSpPr>
          <p:cNvPr id="113696" name="Text Box 32"/>
          <p:cNvSpPr txBox="1">
            <a:spLocks noChangeArrowheads="1"/>
          </p:cNvSpPr>
          <p:nvPr/>
        </p:nvSpPr>
        <p:spPr bwMode="auto">
          <a:xfrm>
            <a:off x="617838" y="2438400"/>
            <a:ext cx="2557848" cy="1200329"/>
          </a:xfrm>
          <a:prstGeom prst="rect">
            <a:avLst/>
          </a:prstGeom>
          <a:noFill/>
          <a:ln w="9525">
            <a:noFill/>
            <a:miter lim="800000"/>
            <a:headEnd/>
            <a:tailEnd/>
          </a:ln>
        </p:spPr>
        <p:txBody>
          <a:bodyPr wrap="square">
            <a:spAutoFit/>
          </a:bodyPr>
          <a:lstStyle/>
          <a:p>
            <a:pPr>
              <a:spcBef>
                <a:spcPct val="50000"/>
              </a:spcBef>
            </a:pPr>
            <a:r>
              <a:rPr lang="ja-JP" altLang="en-US" sz="2400" b="1" dirty="0">
                <a:latin typeface="Times New Roman" pitchFamily="18" charset="0"/>
              </a:rPr>
              <a:t>（答え）　　　　　　大丈夫でない　　ことがあります。</a:t>
            </a:r>
          </a:p>
        </p:txBody>
      </p:sp>
      <p:pic>
        <p:nvPicPr>
          <p:cNvPr id="110602" name="Picture 33"/>
          <p:cNvPicPr>
            <a:picLocks noChangeAspect="1" noChangeArrowheads="1"/>
          </p:cNvPicPr>
          <p:nvPr/>
        </p:nvPicPr>
        <p:blipFill>
          <a:blip r:embed="rId3"/>
          <a:srcRect/>
          <a:stretch>
            <a:fillRect/>
          </a:stretch>
        </p:blipFill>
        <p:spPr bwMode="auto">
          <a:xfrm>
            <a:off x="3733800" y="1295400"/>
            <a:ext cx="1143000" cy="781050"/>
          </a:xfrm>
          <a:prstGeom prst="rect">
            <a:avLst/>
          </a:prstGeom>
          <a:noFill/>
          <a:ln w="9525">
            <a:noFill/>
            <a:miter lim="800000"/>
            <a:headEnd/>
            <a:tailEnd/>
          </a:ln>
        </p:spPr>
      </p:pic>
      <p:pic>
        <p:nvPicPr>
          <p:cNvPr id="110603" name="Picture 35"/>
          <p:cNvPicPr>
            <a:picLocks noChangeAspect="1" noChangeArrowheads="1"/>
          </p:cNvPicPr>
          <p:nvPr/>
        </p:nvPicPr>
        <p:blipFill>
          <a:blip r:embed="rId4"/>
          <a:srcRect/>
          <a:stretch>
            <a:fillRect/>
          </a:stretch>
        </p:blipFill>
        <p:spPr bwMode="auto">
          <a:xfrm>
            <a:off x="5486400" y="1371600"/>
            <a:ext cx="1219200" cy="903288"/>
          </a:xfrm>
          <a:prstGeom prst="rect">
            <a:avLst/>
          </a:prstGeom>
          <a:noFill/>
          <a:ln w="9525">
            <a:noFill/>
            <a:miter lim="800000"/>
            <a:headEnd/>
            <a:tailEnd/>
          </a:ln>
        </p:spPr>
      </p:pic>
      <p:pic>
        <p:nvPicPr>
          <p:cNvPr id="110604" name="Picture 36"/>
          <p:cNvPicPr>
            <a:picLocks noChangeAspect="1" noChangeArrowheads="1"/>
          </p:cNvPicPr>
          <p:nvPr/>
        </p:nvPicPr>
        <p:blipFill>
          <a:blip r:embed="rId5"/>
          <a:srcRect/>
          <a:stretch>
            <a:fillRect/>
          </a:stretch>
        </p:blipFill>
        <p:spPr bwMode="auto">
          <a:xfrm>
            <a:off x="6324600" y="1447800"/>
            <a:ext cx="1295400" cy="957263"/>
          </a:xfrm>
          <a:prstGeom prst="rect">
            <a:avLst/>
          </a:prstGeom>
          <a:noFill/>
          <a:ln w="9525">
            <a:noFill/>
            <a:miter lim="800000"/>
            <a:headEnd/>
            <a:tailEnd/>
          </a:ln>
        </p:spPr>
      </p:pic>
      <p:pic>
        <p:nvPicPr>
          <p:cNvPr id="110605" name="Picture 37"/>
          <p:cNvPicPr>
            <a:picLocks noChangeAspect="1" noChangeArrowheads="1"/>
          </p:cNvPicPr>
          <p:nvPr/>
        </p:nvPicPr>
        <p:blipFill>
          <a:blip r:embed="rId6"/>
          <a:srcRect/>
          <a:stretch>
            <a:fillRect/>
          </a:stretch>
        </p:blipFill>
        <p:spPr bwMode="auto">
          <a:xfrm>
            <a:off x="7467600" y="1447800"/>
            <a:ext cx="1295400" cy="884238"/>
          </a:xfrm>
          <a:prstGeom prst="rect">
            <a:avLst/>
          </a:prstGeom>
          <a:noFill/>
          <a:ln w="9525">
            <a:noFill/>
            <a:miter lim="800000"/>
            <a:headEnd/>
            <a:tailEnd/>
          </a:ln>
        </p:spPr>
      </p:pic>
      <p:pic>
        <p:nvPicPr>
          <p:cNvPr id="110606" name="Picture 38"/>
          <p:cNvPicPr>
            <a:picLocks noChangeAspect="1" noChangeArrowheads="1"/>
          </p:cNvPicPr>
          <p:nvPr/>
        </p:nvPicPr>
        <p:blipFill>
          <a:blip r:embed="rId7"/>
          <a:srcRect/>
          <a:stretch>
            <a:fillRect/>
          </a:stretch>
        </p:blipFill>
        <p:spPr bwMode="auto">
          <a:xfrm>
            <a:off x="4495800" y="1524000"/>
            <a:ext cx="1219200" cy="736600"/>
          </a:xfrm>
          <a:prstGeom prst="rect">
            <a:avLst/>
          </a:prstGeom>
          <a:noFill/>
          <a:ln w="9525">
            <a:noFill/>
            <a:miter lim="800000"/>
            <a:headEnd/>
            <a:tailEnd/>
          </a:ln>
        </p:spPr>
      </p:pic>
      <p:pic>
        <p:nvPicPr>
          <p:cNvPr id="113703" name="Picture 39"/>
          <p:cNvPicPr>
            <a:picLocks noChangeAspect="1" noChangeArrowheads="1"/>
          </p:cNvPicPr>
          <p:nvPr/>
        </p:nvPicPr>
        <p:blipFill>
          <a:blip r:embed="rId7"/>
          <a:srcRect/>
          <a:stretch>
            <a:fillRect/>
          </a:stretch>
        </p:blipFill>
        <p:spPr bwMode="auto">
          <a:xfrm>
            <a:off x="6172200" y="4419600"/>
            <a:ext cx="1524000" cy="920750"/>
          </a:xfrm>
          <a:prstGeom prst="rect">
            <a:avLst/>
          </a:prstGeom>
          <a:noFill/>
          <a:ln w="9525">
            <a:noFill/>
            <a:miter lim="800000"/>
            <a:headEnd/>
            <a:tailEnd/>
          </a:ln>
        </p:spPr>
      </p:pic>
      <p:pic>
        <p:nvPicPr>
          <p:cNvPr id="113704" name="Picture 40"/>
          <p:cNvPicPr>
            <a:picLocks noChangeAspect="1" noChangeArrowheads="1"/>
          </p:cNvPicPr>
          <p:nvPr/>
        </p:nvPicPr>
        <p:blipFill>
          <a:blip r:embed="rId8"/>
          <a:srcRect/>
          <a:stretch>
            <a:fillRect/>
          </a:stretch>
        </p:blipFill>
        <p:spPr bwMode="auto">
          <a:xfrm>
            <a:off x="2846388" y="5410200"/>
            <a:ext cx="1282700" cy="1295400"/>
          </a:xfrm>
          <a:prstGeom prst="rect">
            <a:avLst/>
          </a:prstGeom>
          <a:noFill/>
          <a:ln w="9525">
            <a:noFill/>
            <a:miter lim="800000"/>
            <a:headEnd/>
            <a:tailEnd/>
          </a:ln>
        </p:spPr>
      </p:pic>
      <p:pic>
        <p:nvPicPr>
          <p:cNvPr id="113705" name="Picture 41"/>
          <p:cNvPicPr>
            <a:picLocks noChangeAspect="1" noChangeArrowheads="1"/>
          </p:cNvPicPr>
          <p:nvPr/>
        </p:nvPicPr>
        <p:blipFill>
          <a:blip r:embed="rId9"/>
          <a:srcRect/>
          <a:stretch>
            <a:fillRect/>
          </a:stretch>
        </p:blipFill>
        <p:spPr bwMode="auto">
          <a:xfrm>
            <a:off x="228600" y="4343400"/>
            <a:ext cx="1549400" cy="2514600"/>
          </a:xfrm>
          <a:prstGeom prst="rect">
            <a:avLst/>
          </a:prstGeom>
          <a:noFill/>
          <a:ln w="9525">
            <a:noFill/>
            <a:miter lim="800000"/>
            <a:headEnd/>
            <a:tailEnd/>
          </a:ln>
        </p:spPr>
      </p:pic>
      <p:pic>
        <p:nvPicPr>
          <p:cNvPr id="113706" name="Picture 42"/>
          <p:cNvPicPr>
            <a:picLocks noChangeAspect="1" noChangeArrowheads="1"/>
          </p:cNvPicPr>
          <p:nvPr/>
        </p:nvPicPr>
        <p:blipFill>
          <a:blip r:embed="rId10"/>
          <a:srcRect/>
          <a:stretch>
            <a:fillRect/>
          </a:stretch>
        </p:blipFill>
        <p:spPr bwMode="auto">
          <a:xfrm>
            <a:off x="2411413" y="3789363"/>
            <a:ext cx="1524000" cy="1508125"/>
          </a:xfrm>
          <a:prstGeom prst="rect">
            <a:avLst/>
          </a:prstGeom>
          <a:noFill/>
          <a:ln w="9525">
            <a:noFill/>
            <a:miter lim="800000"/>
            <a:headEnd/>
            <a:tailEnd/>
          </a:ln>
        </p:spPr>
      </p:pic>
      <p:pic>
        <p:nvPicPr>
          <p:cNvPr id="113707" name="Picture 43"/>
          <p:cNvPicPr>
            <a:picLocks noChangeAspect="1" noChangeArrowheads="1"/>
          </p:cNvPicPr>
          <p:nvPr/>
        </p:nvPicPr>
        <p:blipFill>
          <a:blip r:embed="rId11"/>
          <a:srcRect/>
          <a:stretch>
            <a:fillRect/>
          </a:stretch>
        </p:blipFill>
        <p:spPr bwMode="auto">
          <a:xfrm>
            <a:off x="4267200" y="3810000"/>
            <a:ext cx="1293813" cy="1577975"/>
          </a:xfrm>
          <a:prstGeom prst="rect">
            <a:avLst/>
          </a:prstGeom>
          <a:noFill/>
          <a:ln w="9525">
            <a:noFill/>
            <a:miter lim="800000"/>
            <a:headEnd/>
            <a:tailEnd/>
          </a:ln>
        </p:spPr>
      </p:pic>
      <p:pic>
        <p:nvPicPr>
          <p:cNvPr id="113708" name="Picture 44"/>
          <p:cNvPicPr>
            <a:picLocks noChangeAspect="1" noChangeArrowheads="1"/>
          </p:cNvPicPr>
          <p:nvPr/>
        </p:nvPicPr>
        <p:blipFill>
          <a:blip r:embed="rId12"/>
          <a:srcRect/>
          <a:stretch>
            <a:fillRect/>
          </a:stretch>
        </p:blipFill>
        <p:spPr bwMode="auto">
          <a:xfrm>
            <a:off x="7239000" y="4648200"/>
            <a:ext cx="1797050" cy="2025650"/>
          </a:xfrm>
          <a:prstGeom prst="rect">
            <a:avLst/>
          </a:prstGeom>
          <a:noFill/>
          <a:ln w="9525">
            <a:noFill/>
            <a:miter lim="800000"/>
            <a:headEnd/>
            <a:tailEnd/>
          </a:ln>
        </p:spPr>
      </p:pic>
      <p:sp>
        <p:nvSpPr>
          <p:cNvPr id="113709" name="AutoShape 45"/>
          <p:cNvSpPr>
            <a:spLocks noChangeArrowheads="1"/>
          </p:cNvSpPr>
          <p:nvPr/>
        </p:nvSpPr>
        <p:spPr bwMode="auto">
          <a:xfrm>
            <a:off x="5195888" y="5551873"/>
            <a:ext cx="2909886" cy="980303"/>
          </a:xfrm>
          <a:prstGeom prst="wedgeRoundRectCallout">
            <a:avLst>
              <a:gd name="adj1" fmla="val 56491"/>
              <a:gd name="adj2" fmla="val -47620"/>
              <a:gd name="adj3" fmla="val 16667"/>
            </a:avLst>
          </a:prstGeom>
          <a:solidFill>
            <a:srgbClr val="F7FFFA"/>
          </a:solidFill>
          <a:ln w="9525">
            <a:solidFill>
              <a:schemeClr val="tx1"/>
            </a:solidFill>
            <a:miter lim="800000"/>
            <a:headEnd/>
            <a:tailEnd/>
          </a:ln>
        </p:spPr>
        <p:txBody>
          <a:bodyPr/>
          <a:lstStyle/>
          <a:p>
            <a:pPr eaLnBrk="0" hangingPunct="0"/>
            <a:r>
              <a:rPr kumimoji="0" lang="ja-JP" altLang="en-US" sz="4000" dirty="0"/>
              <a:t>ダメです！</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3696"/>
                                        </p:tgtEl>
                                        <p:attrNameLst>
                                          <p:attrName>style.visibility</p:attrName>
                                        </p:attrNameLst>
                                      </p:cBhvr>
                                      <p:to>
                                        <p:strVal val="visible"/>
                                      </p:to>
                                    </p:set>
                                    <p:animEffect transition="in" filter="checkerboard(across)">
                                      <p:cBhvr>
                                        <p:cTn id="7" dur="500"/>
                                        <p:tgtEl>
                                          <p:spTgt spid="1136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3682"/>
                                        </p:tgtEl>
                                        <p:attrNameLst>
                                          <p:attrName>style.visibility</p:attrName>
                                        </p:attrNameLst>
                                      </p:cBhvr>
                                      <p:to>
                                        <p:strVal val="visible"/>
                                      </p:to>
                                    </p:set>
                                  </p:childTnLst>
                                </p:cTn>
                              </p:par>
                            </p:childTnLst>
                          </p:cTn>
                        </p:par>
                        <p:par>
                          <p:cTn id="12" fill="hold">
                            <p:stCondLst>
                              <p:cond delay="500"/>
                            </p:stCondLst>
                            <p:childTnLst>
                              <p:par>
                                <p:cTn id="13" presetID="9" presetClass="entr" presetSubtype="0" fill="hold" nodeType="afterEffect">
                                  <p:stCondLst>
                                    <p:cond delay="1000"/>
                                  </p:stCondLst>
                                  <p:childTnLst>
                                    <p:set>
                                      <p:cBhvr>
                                        <p:cTn id="14" dur="1" fill="hold">
                                          <p:stCondLst>
                                            <p:cond delay="0"/>
                                          </p:stCondLst>
                                        </p:cTn>
                                        <p:tgtEl>
                                          <p:spTgt spid="113705"/>
                                        </p:tgtEl>
                                        <p:attrNameLst>
                                          <p:attrName>style.visibility</p:attrName>
                                        </p:attrNameLst>
                                      </p:cBhvr>
                                      <p:to>
                                        <p:strVal val="visible"/>
                                      </p:to>
                                    </p:set>
                                    <p:animEffect transition="in" filter="dissolve">
                                      <p:cBhvr>
                                        <p:cTn id="15" dur="500"/>
                                        <p:tgtEl>
                                          <p:spTgt spid="113705"/>
                                        </p:tgtEl>
                                      </p:cBhvr>
                                    </p:animEffect>
                                  </p:childTnLst>
                                </p:cTn>
                              </p:par>
                            </p:childTnLst>
                          </p:cTn>
                        </p:par>
                        <p:par>
                          <p:cTn id="16" fill="hold">
                            <p:stCondLst>
                              <p:cond delay="2000"/>
                            </p:stCondLst>
                            <p:childTnLst>
                              <p:par>
                                <p:cTn id="17" presetID="22" presetClass="entr" presetSubtype="8" fill="hold" grpId="0" nodeType="afterEffect">
                                  <p:stCondLst>
                                    <p:cond delay="1000"/>
                                  </p:stCondLst>
                                  <p:childTnLst>
                                    <p:set>
                                      <p:cBhvr>
                                        <p:cTn id="18" dur="1" fill="hold">
                                          <p:stCondLst>
                                            <p:cond delay="0"/>
                                          </p:stCondLst>
                                        </p:cTn>
                                        <p:tgtEl>
                                          <p:spTgt spid="113676"/>
                                        </p:tgtEl>
                                        <p:attrNameLst>
                                          <p:attrName>style.visibility</p:attrName>
                                        </p:attrNameLst>
                                      </p:cBhvr>
                                      <p:to>
                                        <p:strVal val="visible"/>
                                      </p:to>
                                    </p:set>
                                    <p:animEffect transition="in" filter="wipe(left)">
                                      <p:cBhvr>
                                        <p:cTn id="19" dur="500"/>
                                        <p:tgtEl>
                                          <p:spTgt spid="113676"/>
                                        </p:tgtEl>
                                      </p:cBhvr>
                                    </p:animEffect>
                                  </p:childTnLst>
                                </p:cTn>
                              </p:par>
                            </p:childTnLst>
                          </p:cTn>
                        </p:par>
                        <p:par>
                          <p:cTn id="20" fill="hold">
                            <p:stCondLst>
                              <p:cond delay="3500"/>
                            </p:stCondLst>
                            <p:childTnLst>
                              <p:par>
                                <p:cTn id="21" presetID="1" presetClass="entr" presetSubtype="0" fill="hold" nodeType="afterEffect">
                                  <p:stCondLst>
                                    <p:cond delay="1000"/>
                                  </p:stCondLst>
                                  <p:childTnLst>
                                    <p:set>
                                      <p:cBhvr>
                                        <p:cTn id="22" dur="1" fill="hold">
                                          <p:stCondLst>
                                            <p:cond delay="499"/>
                                          </p:stCondLst>
                                        </p:cTn>
                                        <p:tgtEl>
                                          <p:spTgt spid="113706"/>
                                        </p:tgtEl>
                                        <p:attrNameLst>
                                          <p:attrName>style.visibility</p:attrName>
                                        </p:attrNameLst>
                                      </p:cBhvr>
                                      <p:to>
                                        <p:strVal val="visible"/>
                                      </p:to>
                                    </p:set>
                                  </p:childTnLst>
                                </p:cTn>
                              </p:par>
                            </p:childTnLst>
                          </p:cTn>
                        </p:par>
                        <p:par>
                          <p:cTn id="23" fill="hold">
                            <p:stCondLst>
                              <p:cond delay="5000"/>
                            </p:stCondLst>
                            <p:childTnLst>
                              <p:par>
                                <p:cTn id="24" presetID="1" presetClass="entr" presetSubtype="0" fill="hold" nodeType="afterEffect">
                                  <p:stCondLst>
                                    <p:cond delay="2000"/>
                                  </p:stCondLst>
                                  <p:childTnLst>
                                    <p:set>
                                      <p:cBhvr>
                                        <p:cTn id="25" dur="1" fill="hold">
                                          <p:stCondLst>
                                            <p:cond delay="499"/>
                                          </p:stCondLst>
                                        </p:cTn>
                                        <p:tgtEl>
                                          <p:spTgt spid="113707"/>
                                        </p:tgtEl>
                                        <p:attrNameLst>
                                          <p:attrName>style.visibility</p:attrName>
                                        </p:attrNameLst>
                                      </p:cBhvr>
                                      <p:to>
                                        <p:strVal val="visible"/>
                                      </p:to>
                                    </p:set>
                                  </p:childTnLst>
                                </p:cTn>
                              </p:par>
                            </p:childTnLst>
                          </p:cTn>
                        </p:par>
                        <p:par>
                          <p:cTn id="26" fill="hold">
                            <p:stCondLst>
                              <p:cond delay="7500"/>
                            </p:stCondLst>
                            <p:childTnLst>
                              <p:par>
                                <p:cTn id="27" presetID="1" presetClass="entr" presetSubtype="0" fill="hold" nodeType="afterEffect">
                                  <p:stCondLst>
                                    <p:cond delay="1000"/>
                                  </p:stCondLst>
                                  <p:childTnLst>
                                    <p:set>
                                      <p:cBhvr>
                                        <p:cTn id="28" dur="1" fill="hold">
                                          <p:stCondLst>
                                            <p:cond delay="499"/>
                                          </p:stCondLst>
                                        </p:cTn>
                                        <p:tgtEl>
                                          <p:spTgt spid="113703"/>
                                        </p:tgtEl>
                                        <p:attrNameLst>
                                          <p:attrName>style.visibility</p:attrName>
                                        </p:attrNameLst>
                                      </p:cBhvr>
                                      <p:to>
                                        <p:strVal val="visible"/>
                                      </p:to>
                                    </p:set>
                                  </p:childTnLst>
                                </p:cTn>
                              </p:par>
                            </p:childTnLst>
                          </p:cTn>
                        </p:par>
                        <p:par>
                          <p:cTn id="29" fill="hold">
                            <p:stCondLst>
                              <p:cond delay="9000"/>
                            </p:stCondLst>
                            <p:childTnLst>
                              <p:par>
                                <p:cTn id="30" presetID="1" presetClass="entr" presetSubtype="0" fill="hold" grpId="0" nodeType="afterEffect">
                                  <p:stCondLst>
                                    <p:cond delay="1000"/>
                                  </p:stCondLst>
                                  <p:childTnLst>
                                    <p:set>
                                      <p:cBhvr>
                                        <p:cTn id="31" dur="1" fill="hold">
                                          <p:stCondLst>
                                            <p:cond delay="499"/>
                                          </p:stCondLst>
                                        </p:cTn>
                                        <p:tgtEl>
                                          <p:spTgt spid="11368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113704"/>
                                        </p:tgtEl>
                                        <p:attrNameLst>
                                          <p:attrName>style.visibility</p:attrName>
                                        </p:attrNameLst>
                                      </p:cBhvr>
                                      <p:to>
                                        <p:strVal val="visible"/>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13681"/>
                                        </p:tgtEl>
                                        <p:attrNameLst>
                                          <p:attrName>style.visibility</p:attrName>
                                        </p:attrNameLst>
                                      </p:cBhvr>
                                      <p:to>
                                        <p:strVal val="visible"/>
                                      </p:to>
                                    </p:set>
                                    <p:animEffect transition="in" filter="wipe(left)">
                                      <p:cBhvr>
                                        <p:cTn id="39" dur="500"/>
                                        <p:tgtEl>
                                          <p:spTgt spid="11368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499"/>
                                          </p:stCondLst>
                                        </p:cTn>
                                        <p:tgtEl>
                                          <p:spTgt spid="113708"/>
                                        </p:tgtEl>
                                        <p:attrNameLst>
                                          <p:attrName>style.visibility</p:attrName>
                                        </p:attrNameLst>
                                      </p:cBhvr>
                                      <p:to>
                                        <p:strVal val="visible"/>
                                      </p:to>
                                    </p:set>
                                  </p:childTnLst>
                                </p:cTn>
                              </p:par>
                            </p:childTnLst>
                          </p:cTn>
                        </p:par>
                        <p:par>
                          <p:cTn id="44" fill="hold">
                            <p:stCondLst>
                              <p:cond delay="500"/>
                            </p:stCondLst>
                            <p:childTnLst>
                              <p:par>
                                <p:cTn id="45" presetID="22" presetClass="entr" presetSubtype="2" fill="hold" grpId="0" nodeType="afterEffect">
                                  <p:stCondLst>
                                    <p:cond delay="1000"/>
                                  </p:stCondLst>
                                  <p:childTnLst>
                                    <p:set>
                                      <p:cBhvr>
                                        <p:cTn id="46" dur="1" fill="hold">
                                          <p:stCondLst>
                                            <p:cond delay="0"/>
                                          </p:stCondLst>
                                        </p:cTn>
                                        <p:tgtEl>
                                          <p:spTgt spid="113709"/>
                                        </p:tgtEl>
                                        <p:attrNameLst>
                                          <p:attrName>style.visibility</p:attrName>
                                        </p:attrNameLst>
                                      </p:cBhvr>
                                      <p:to>
                                        <p:strVal val="visible"/>
                                      </p:to>
                                    </p:set>
                                    <p:animEffect transition="in" filter="wipe(right)">
                                      <p:cBhvr>
                                        <p:cTn id="47" dur="500"/>
                                        <p:tgtEl>
                                          <p:spTgt spid="113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6" grpId="0" animBg="1" autoUpdateAnimBg="0"/>
      <p:bldP spid="113681" grpId="0" autoUpdateAnimBg="0"/>
      <p:bldP spid="113682" grpId="0" autoUpdateAnimBg="0"/>
      <p:bldP spid="113684" grpId="0" autoUpdateAnimBg="0"/>
      <p:bldP spid="113696" grpId="0" autoUpdateAnimBg="0"/>
      <p:bldP spid="11370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AutoShape 2"/>
          <p:cNvSpPr>
            <a:spLocks noChangeArrowheads="1"/>
          </p:cNvSpPr>
          <p:nvPr/>
        </p:nvSpPr>
        <p:spPr bwMode="auto">
          <a:xfrm>
            <a:off x="611187" y="1546224"/>
            <a:ext cx="8322747" cy="1377951"/>
          </a:xfrm>
          <a:prstGeom prst="roundRect">
            <a:avLst>
              <a:gd name="adj" fmla="val 6667"/>
            </a:avLst>
          </a:prstGeom>
          <a:solidFill>
            <a:srgbClr val="FFFFCC"/>
          </a:solidFill>
          <a:ln w="9525">
            <a:solidFill>
              <a:srgbClr val="FF9900"/>
            </a:solidFill>
            <a:round/>
            <a:headEnd/>
            <a:tailEnd/>
          </a:ln>
        </p:spPr>
        <p:txBody>
          <a:bodyPr wrap="none" anchor="ctr"/>
          <a:lstStyle/>
          <a:p>
            <a:endParaRPr lang="ja-JP" altLang="en-US">
              <a:latin typeface="Calibri" pitchFamily="34" charset="0"/>
            </a:endParaRPr>
          </a:p>
        </p:txBody>
      </p:sp>
      <p:graphicFrame>
        <p:nvGraphicFramePr>
          <p:cNvPr id="111619" name="Object 3"/>
          <p:cNvGraphicFramePr>
            <a:graphicFrameLocks noChangeAspect="1"/>
          </p:cNvGraphicFramePr>
          <p:nvPr/>
        </p:nvGraphicFramePr>
        <p:xfrm>
          <a:off x="3348038" y="3933825"/>
          <a:ext cx="1976437" cy="2519363"/>
        </p:xfrm>
        <a:graphic>
          <a:graphicData uri="http://schemas.openxmlformats.org/presentationml/2006/ole">
            <mc:AlternateContent xmlns:mc="http://schemas.openxmlformats.org/markup-compatibility/2006">
              <mc:Choice xmlns:v="urn:schemas-microsoft-com:vml" Requires="v">
                <p:oleObj name="Image" r:id="rId3" imgW="2171429" imgH="2768254" progId="">
                  <p:embed/>
                </p:oleObj>
              </mc:Choice>
              <mc:Fallback>
                <p:oleObj name="Image" r:id="rId3" imgW="2171429" imgH="2768254"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933825"/>
                        <a:ext cx="1976437"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1" name="Text Box 4"/>
          <p:cNvSpPr txBox="1">
            <a:spLocks noChangeArrowheads="1"/>
          </p:cNvSpPr>
          <p:nvPr/>
        </p:nvSpPr>
        <p:spPr bwMode="auto">
          <a:xfrm>
            <a:off x="1692275" y="447675"/>
            <a:ext cx="6911975" cy="641350"/>
          </a:xfrm>
          <a:prstGeom prst="rect">
            <a:avLst/>
          </a:prstGeom>
          <a:noFill/>
          <a:ln w="9525">
            <a:noFill/>
            <a:miter lim="800000"/>
            <a:headEnd/>
            <a:tailEnd/>
          </a:ln>
        </p:spPr>
        <p:txBody>
          <a:bodyPr>
            <a:spAutoFit/>
          </a:bodyPr>
          <a:lstStyle/>
          <a:p>
            <a:r>
              <a:rPr lang="ja-JP" altLang="en-US" sz="3600" b="1">
                <a:solidFill>
                  <a:srgbClr val="1C1C1C"/>
                </a:solidFill>
              </a:rPr>
              <a:t>くすりは、保管は</a:t>
            </a:r>
            <a:r>
              <a:rPr lang="en-US" altLang="ja-JP" sz="3600" b="1">
                <a:solidFill>
                  <a:srgbClr val="1C1C1C"/>
                </a:solidFill>
              </a:rPr>
              <a:t>…</a:t>
            </a:r>
          </a:p>
        </p:txBody>
      </p:sp>
      <p:sp>
        <p:nvSpPr>
          <p:cNvPr id="111622" name="Text Box 5"/>
          <p:cNvSpPr txBox="1">
            <a:spLocks noChangeArrowheads="1"/>
          </p:cNvSpPr>
          <p:nvPr/>
        </p:nvSpPr>
        <p:spPr bwMode="auto">
          <a:xfrm>
            <a:off x="1012825" y="3789363"/>
            <a:ext cx="2046288" cy="1990725"/>
          </a:xfrm>
          <a:prstGeom prst="rect">
            <a:avLst/>
          </a:prstGeom>
          <a:noFill/>
          <a:ln w="9525">
            <a:noFill/>
            <a:miter lim="800000"/>
            <a:headEnd/>
            <a:tailEnd/>
          </a:ln>
        </p:spPr>
        <p:txBody>
          <a:bodyPr>
            <a:spAutoFit/>
          </a:bodyPr>
          <a:lstStyle/>
          <a:p>
            <a:pPr defTabSz="249238">
              <a:lnSpc>
                <a:spcPct val="130000"/>
              </a:lnSpc>
            </a:pPr>
            <a:r>
              <a:rPr lang="ja-JP" altLang="en-US" sz="2400" b="1">
                <a:latin typeface="ＭＳ 明朝" pitchFamily="17" charset="-128"/>
              </a:rPr>
              <a:t>殺虫剤や防虫剤とは絶対にいっしょに保管しない。</a:t>
            </a:r>
          </a:p>
        </p:txBody>
      </p:sp>
      <p:sp>
        <p:nvSpPr>
          <p:cNvPr id="111623" name="Text Box 6"/>
          <p:cNvSpPr txBox="1">
            <a:spLocks noChangeArrowheads="1"/>
          </p:cNvSpPr>
          <p:nvPr/>
        </p:nvSpPr>
        <p:spPr bwMode="auto">
          <a:xfrm>
            <a:off x="5951538" y="3843338"/>
            <a:ext cx="2797175" cy="2465387"/>
          </a:xfrm>
          <a:prstGeom prst="rect">
            <a:avLst/>
          </a:prstGeom>
          <a:noFill/>
          <a:ln w="9525">
            <a:noFill/>
            <a:miter lim="800000"/>
            <a:headEnd/>
            <a:tailEnd/>
          </a:ln>
        </p:spPr>
        <p:txBody>
          <a:bodyPr wrap="none">
            <a:spAutoFit/>
          </a:bodyPr>
          <a:lstStyle/>
          <a:p>
            <a:pPr defTabSz="249238">
              <a:lnSpc>
                <a:spcPct val="130000"/>
              </a:lnSpc>
            </a:pPr>
            <a:r>
              <a:rPr lang="ja-JP" altLang="en-US" sz="2400" b="1">
                <a:latin typeface="ＭＳ Ｐゴシック" charset="-128"/>
              </a:rPr>
              <a:t>温度の高い所、</a:t>
            </a:r>
          </a:p>
          <a:p>
            <a:pPr defTabSz="249238">
              <a:lnSpc>
                <a:spcPct val="130000"/>
              </a:lnSpc>
            </a:pPr>
            <a:r>
              <a:rPr lang="ja-JP" altLang="en-US" sz="2400" b="1">
                <a:latin typeface="ＭＳ Ｐゴシック" charset="-128"/>
              </a:rPr>
              <a:t>しっ気のある所、</a:t>
            </a:r>
          </a:p>
          <a:p>
            <a:pPr defTabSz="249238">
              <a:lnSpc>
                <a:spcPct val="130000"/>
              </a:lnSpc>
            </a:pPr>
            <a:r>
              <a:rPr lang="ja-JP" altLang="en-US" sz="2400" b="1">
                <a:latin typeface="ＭＳ Ｐゴシック" charset="-128"/>
              </a:rPr>
              <a:t>日光が直接当る所、</a:t>
            </a:r>
          </a:p>
          <a:p>
            <a:pPr defTabSz="249238">
              <a:lnSpc>
                <a:spcPct val="130000"/>
              </a:lnSpc>
            </a:pPr>
            <a:r>
              <a:rPr lang="ja-JP" altLang="en-US" sz="2400" b="1">
                <a:latin typeface="ＭＳ Ｐゴシック" charset="-128"/>
              </a:rPr>
              <a:t>だんぼう器具の</a:t>
            </a:r>
          </a:p>
          <a:p>
            <a:pPr defTabSz="249238">
              <a:lnSpc>
                <a:spcPct val="130000"/>
              </a:lnSpc>
            </a:pPr>
            <a:r>
              <a:rPr lang="ja-JP" altLang="en-US" sz="2400" b="1">
                <a:latin typeface="ＭＳ Ｐゴシック" charset="-128"/>
              </a:rPr>
              <a:t>そばなどはダメ</a:t>
            </a:r>
            <a:r>
              <a:rPr lang="ja-JP" altLang="en-US" sz="2400" b="1">
                <a:latin typeface="ＭＳ 明朝" pitchFamily="17" charset="-128"/>
                <a:ea typeface="ＭＳ 明朝" pitchFamily="17" charset="-128"/>
              </a:rPr>
              <a:t>。</a:t>
            </a:r>
          </a:p>
        </p:txBody>
      </p:sp>
      <p:sp>
        <p:nvSpPr>
          <p:cNvPr id="111624" name="Text Box 7"/>
          <p:cNvSpPr txBox="1">
            <a:spLocks noChangeArrowheads="1"/>
          </p:cNvSpPr>
          <p:nvPr/>
        </p:nvSpPr>
        <p:spPr bwMode="auto">
          <a:xfrm>
            <a:off x="1445741" y="1773238"/>
            <a:ext cx="7299797" cy="1024896"/>
          </a:xfrm>
          <a:prstGeom prst="rect">
            <a:avLst/>
          </a:prstGeom>
          <a:noFill/>
          <a:ln w="9525">
            <a:noFill/>
            <a:miter lim="800000"/>
            <a:headEnd/>
            <a:tailEnd/>
          </a:ln>
        </p:spPr>
        <p:txBody>
          <a:bodyPr wrap="square">
            <a:spAutoFit/>
          </a:bodyPr>
          <a:lstStyle/>
          <a:p>
            <a:pPr marL="358775" indent="-358775">
              <a:lnSpc>
                <a:spcPct val="130000"/>
              </a:lnSpc>
            </a:pPr>
            <a:r>
              <a:rPr lang="ja-JP" altLang="en-US" sz="2400" b="1" dirty="0">
                <a:solidFill>
                  <a:srgbClr val="FF0000"/>
                </a:solidFill>
                <a:latin typeface="ＭＳ 明朝" pitchFamily="17" charset="-128"/>
                <a:ea typeface="ＭＳ 明朝" pitchFamily="17" charset="-128"/>
              </a:rPr>
              <a:t>　</a:t>
            </a:r>
            <a:r>
              <a:rPr lang="ja-JP" altLang="en-US" sz="2400" b="1" dirty="0">
                <a:solidFill>
                  <a:srgbClr val="FF0000"/>
                </a:solidFill>
                <a:latin typeface="ＭＳ 明朝" pitchFamily="17" charset="-128"/>
              </a:rPr>
              <a:t>くすりは、いつも同じ所にきちんと保管しておくと、すぐに取り出すことができるんだ。</a:t>
            </a:r>
          </a:p>
        </p:txBody>
      </p:sp>
      <p:sp>
        <p:nvSpPr>
          <p:cNvPr id="111625" name="Text Box 8"/>
          <p:cNvSpPr txBox="1">
            <a:spLocks noChangeArrowheads="1"/>
          </p:cNvSpPr>
          <p:nvPr/>
        </p:nvSpPr>
        <p:spPr bwMode="auto">
          <a:xfrm>
            <a:off x="1698625" y="4246563"/>
            <a:ext cx="336550" cy="274637"/>
          </a:xfrm>
          <a:prstGeom prst="rect">
            <a:avLst/>
          </a:prstGeom>
          <a:noFill/>
          <a:ln w="9525">
            <a:noFill/>
            <a:miter lim="800000"/>
            <a:headEnd/>
            <a:tailEnd/>
          </a:ln>
        </p:spPr>
        <p:txBody>
          <a:bodyPr wrap="none">
            <a:spAutoFit/>
          </a:bodyPr>
          <a:lstStyle/>
          <a:p>
            <a:r>
              <a:rPr lang="ja-JP" altLang="en-US" sz="1200">
                <a:ea typeface="ＭＳ 明朝" pitchFamily="17" charset="-128"/>
              </a:rPr>
              <a:t>　</a:t>
            </a:r>
          </a:p>
        </p:txBody>
      </p:sp>
      <p:sp>
        <p:nvSpPr>
          <p:cNvPr id="111626" name="Text Box 9"/>
          <p:cNvSpPr txBox="1">
            <a:spLocks noChangeArrowheads="1"/>
          </p:cNvSpPr>
          <p:nvPr/>
        </p:nvSpPr>
        <p:spPr bwMode="auto">
          <a:xfrm>
            <a:off x="7092950" y="5229225"/>
            <a:ext cx="312738" cy="274638"/>
          </a:xfrm>
          <a:prstGeom prst="rect">
            <a:avLst/>
          </a:prstGeom>
          <a:noFill/>
          <a:ln w="9525">
            <a:noFill/>
            <a:miter lim="800000"/>
            <a:headEnd/>
            <a:tailEnd/>
          </a:ln>
        </p:spPr>
        <p:txBody>
          <a:bodyPr wrap="none">
            <a:spAutoFit/>
          </a:bodyPr>
          <a:lstStyle/>
          <a:p>
            <a:r>
              <a:rPr lang="ja-JP" altLang="en-US" sz="1200">
                <a:ea typeface="ＭＳ 明朝" pitchFamily="17" charset="-128"/>
              </a:rPr>
              <a:t>   </a:t>
            </a:r>
          </a:p>
        </p:txBody>
      </p:sp>
      <p:sp>
        <p:nvSpPr>
          <p:cNvPr id="111627" name="Text Box 10"/>
          <p:cNvSpPr txBox="1">
            <a:spLocks noChangeArrowheads="1"/>
          </p:cNvSpPr>
          <p:nvPr/>
        </p:nvSpPr>
        <p:spPr bwMode="auto">
          <a:xfrm>
            <a:off x="3659188" y="2238375"/>
            <a:ext cx="717550" cy="274638"/>
          </a:xfrm>
          <a:prstGeom prst="rect">
            <a:avLst/>
          </a:prstGeom>
          <a:noFill/>
          <a:ln w="9525">
            <a:noFill/>
            <a:miter lim="800000"/>
            <a:headEnd/>
            <a:tailEnd/>
          </a:ln>
        </p:spPr>
        <p:txBody>
          <a:bodyPr wrap="none">
            <a:spAutoFit/>
          </a:bodyPr>
          <a:lstStyle/>
          <a:p>
            <a:r>
              <a:rPr lang="ja-JP" altLang="en-US" sz="1200">
                <a:solidFill>
                  <a:srgbClr val="FF0000"/>
                </a:solidFill>
                <a:latin typeface="ＭＳ 明朝" pitchFamily="17" charset="-128"/>
                <a:ea typeface="ＭＳ 明朝" pitchFamily="17" charset="-128"/>
              </a:rPr>
              <a:t>　　 　</a:t>
            </a:r>
          </a:p>
        </p:txBody>
      </p:sp>
      <p:sp>
        <p:nvSpPr>
          <p:cNvPr id="2" name="Text Box 11"/>
          <p:cNvSpPr txBox="1">
            <a:spLocks noChangeArrowheads="1"/>
          </p:cNvSpPr>
          <p:nvPr/>
        </p:nvSpPr>
        <p:spPr bwMode="auto">
          <a:xfrm>
            <a:off x="250825" y="3179763"/>
            <a:ext cx="1066800" cy="1098550"/>
          </a:xfrm>
          <a:prstGeom prst="rect">
            <a:avLst/>
          </a:prstGeom>
          <a:noFill/>
          <a:ln w="9525">
            <a:noFill/>
            <a:miter lim="800000"/>
            <a:headEnd/>
            <a:tailEnd/>
          </a:ln>
          <a:effectLst/>
        </p:spPr>
        <p:txBody>
          <a:bodyPr>
            <a:spAutoFit/>
          </a:bodyPr>
          <a:lstStyle/>
          <a:p>
            <a:pPr>
              <a:spcBef>
                <a:spcPct val="50000"/>
              </a:spcBef>
              <a:defRPr/>
            </a:pPr>
            <a:r>
              <a:rPr lang="en-US" altLang="ja-JP" sz="6600">
                <a:solidFill>
                  <a:srgbClr val="FF3300"/>
                </a:solidFill>
                <a:effectLst>
                  <a:outerShdw blurRad="38100" dist="38100" dir="2700000" algn="tl">
                    <a:srgbClr val="C0C0C0"/>
                  </a:outerShdw>
                </a:effectLst>
              </a:rPr>
              <a:t>×</a:t>
            </a:r>
          </a:p>
        </p:txBody>
      </p:sp>
      <p:sp>
        <p:nvSpPr>
          <p:cNvPr id="155660" name="Text Box 12"/>
          <p:cNvSpPr txBox="1">
            <a:spLocks noChangeArrowheads="1"/>
          </p:cNvSpPr>
          <p:nvPr/>
        </p:nvSpPr>
        <p:spPr bwMode="auto">
          <a:xfrm>
            <a:off x="5018089" y="3095668"/>
            <a:ext cx="1066800" cy="1098550"/>
          </a:xfrm>
          <a:prstGeom prst="rect">
            <a:avLst/>
          </a:prstGeom>
          <a:noFill/>
          <a:ln w="9525">
            <a:noFill/>
            <a:miter lim="800000"/>
            <a:headEnd/>
            <a:tailEnd/>
          </a:ln>
          <a:effectLst/>
        </p:spPr>
        <p:txBody>
          <a:bodyPr>
            <a:spAutoFit/>
          </a:bodyPr>
          <a:lstStyle/>
          <a:p>
            <a:pPr>
              <a:spcBef>
                <a:spcPct val="50000"/>
              </a:spcBef>
              <a:defRPr/>
            </a:pPr>
            <a:r>
              <a:rPr lang="en-US" altLang="ja-JP" sz="6600" dirty="0">
                <a:solidFill>
                  <a:srgbClr val="FF3300"/>
                </a:solidFill>
                <a:effectLst>
                  <a:outerShdw blurRad="38100" dist="38100" dir="2700000" algn="tl">
                    <a:srgbClr val="C0C0C0"/>
                  </a:outerShdw>
                </a:effectLst>
              </a:rPr>
              <a:t>×</a:t>
            </a:r>
          </a:p>
        </p:txBody>
      </p:sp>
      <p:sp>
        <p:nvSpPr>
          <p:cNvPr id="111630" name="Text Box 13"/>
          <p:cNvSpPr txBox="1">
            <a:spLocks noChangeArrowheads="1"/>
          </p:cNvSpPr>
          <p:nvPr/>
        </p:nvSpPr>
        <p:spPr bwMode="auto">
          <a:xfrm>
            <a:off x="555625" y="1601745"/>
            <a:ext cx="920750" cy="1098550"/>
          </a:xfrm>
          <a:prstGeom prst="rect">
            <a:avLst/>
          </a:prstGeom>
          <a:noFill/>
          <a:ln w="9525">
            <a:noFill/>
            <a:miter lim="800000"/>
            <a:headEnd/>
            <a:tailEnd/>
          </a:ln>
        </p:spPr>
        <p:txBody>
          <a:bodyPr wrap="square">
            <a:spAutoFit/>
          </a:bodyPr>
          <a:lstStyle/>
          <a:p>
            <a:r>
              <a:rPr lang="ja-JP" altLang="en-US" sz="6600" dirty="0">
                <a:solidFill>
                  <a:srgbClr val="FF0000"/>
                </a:solidFill>
              </a:rPr>
              <a:t>〇</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additive="base">
                                        <p:cTn id="7" dur="500" fill="hold"/>
                                        <p:tgtEl>
                                          <p:spTgt spid="155650"/>
                                        </p:tgtEl>
                                        <p:attrNameLst>
                                          <p:attrName>ppt_x</p:attrName>
                                        </p:attrNameLst>
                                      </p:cBhvr>
                                      <p:tavLst>
                                        <p:tav tm="0">
                                          <p:val>
                                            <p:strVal val="#ppt_x"/>
                                          </p:val>
                                        </p:tav>
                                        <p:tav tm="100000">
                                          <p:val>
                                            <p:strVal val="#ppt_x"/>
                                          </p:val>
                                        </p:tav>
                                      </p:tavLst>
                                    </p:anim>
                                    <p:anim calcmode="lin" valueType="num">
                                      <p:cBhvr additive="base">
                                        <p:cTn id="8" dur="500" fill="hold"/>
                                        <p:tgtEl>
                                          <p:spTgt spid="155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6" name="Object 2"/>
          <p:cNvGraphicFramePr>
            <a:graphicFrameLocks noChangeAspect="1"/>
          </p:cNvGraphicFramePr>
          <p:nvPr/>
        </p:nvGraphicFramePr>
        <p:xfrm>
          <a:off x="5016500" y="2565400"/>
          <a:ext cx="4127500" cy="4051300"/>
        </p:xfrm>
        <a:graphic>
          <a:graphicData uri="http://schemas.openxmlformats.org/presentationml/2006/ole">
            <mc:AlternateContent xmlns:mc="http://schemas.openxmlformats.org/markup-compatibility/2006">
              <mc:Choice xmlns:v="urn:schemas-microsoft-com:vml" Requires="v">
                <p:oleObj name="Image" r:id="rId3" imgW="4126984" imgH="4050794" progId="">
                  <p:embed/>
                </p:oleObj>
              </mc:Choice>
              <mc:Fallback>
                <p:oleObj name="Image" r:id="rId3" imgW="4126984" imgH="405079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2565400"/>
                        <a:ext cx="41275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7" name="Text Box 3"/>
          <p:cNvSpPr txBox="1">
            <a:spLocks noChangeArrowheads="1"/>
          </p:cNvSpPr>
          <p:nvPr/>
        </p:nvSpPr>
        <p:spPr bwMode="auto">
          <a:xfrm>
            <a:off x="2411413" y="476250"/>
            <a:ext cx="6121400" cy="1409700"/>
          </a:xfrm>
          <a:prstGeom prst="rect">
            <a:avLst/>
          </a:prstGeom>
          <a:noFill/>
          <a:ln w="9525">
            <a:noFill/>
            <a:miter lim="800000"/>
            <a:headEnd/>
            <a:tailEnd/>
          </a:ln>
        </p:spPr>
        <p:txBody>
          <a:bodyPr>
            <a:spAutoFit/>
          </a:bodyPr>
          <a:lstStyle/>
          <a:p>
            <a:pPr>
              <a:lnSpc>
                <a:spcPct val="120000"/>
              </a:lnSpc>
            </a:pPr>
            <a:r>
              <a:rPr lang="ja-JP" altLang="en-US" sz="3600" b="1">
                <a:solidFill>
                  <a:srgbClr val="1C1C1C"/>
                </a:solidFill>
              </a:rPr>
              <a:t>くすりは、</a:t>
            </a:r>
          </a:p>
          <a:p>
            <a:pPr>
              <a:lnSpc>
                <a:spcPct val="120000"/>
              </a:lnSpc>
            </a:pPr>
            <a:r>
              <a:rPr lang="ja-JP" altLang="en-US" sz="3600" b="1">
                <a:solidFill>
                  <a:srgbClr val="1C1C1C"/>
                </a:solidFill>
              </a:rPr>
              <a:t>赤ちゃんのそばに置かない</a:t>
            </a:r>
          </a:p>
        </p:txBody>
      </p:sp>
      <p:sp>
        <p:nvSpPr>
          <p:cNvPr id="157700" name="Text Box 4"/>
          <p:cNvSpPr txBox="1">
            <a:spLocks noChangeArrowheads="1"/>
          </p:cNvSpPr>
          <p:nvPr/>
        </p:nvSpPr>
        <p:spPr bwMode="auto">
          <a:xfrm>
            <a:off x="323850" y="2565400"/>
            <a:ext cx="4573588" cy="2655888"/>
          </a:xfrm>
          <a:prstGeom prst="rect">
            <a:avLst/>
          </a:prstGeom>
          <a:noFill/>
          <a:ln w="9525">
            <a:noFill/>
            <a:miter lim="800000"/>
            <a:headEnd/>
            <a:tailEnd/>
          </a:ln>
        </p:spPr>
        <p:txBody>
          <a:bodyPr>
            <a:spAutoFit/>
          </a:bodyPr>
          <a:lstStyle/>
          <a:p>
            <a:pPr>
              <a:lnSpc>
                <a:spcPct val="120000"/>
              </a:lnSpc>
            </a:pPr>
            <a:r>
              <a:rPr lang="ja-JP" altLang="en-US" sz="2800" b="1"/>
              <a:t>赤ちゃんは何でも口に</a:t>
            </a:r>
          </a:p>
          <a:p>
            <a:pPr>
              <a:lnSpc>
                <a:spcPct val="120000"/>
              </a:lnSpc>
            </a:pPr>
            <a:r>
              <a:rPr lang="ja-JP" altLang="en-US" sz="2800" b="1"/>
              <a:t>入れてしまうから、くすりが入っている袋やビンを赤ちゃんの手のとどく所に置かないようにしよう。</a:t>
            </a:r>
          </a:p>
        </p:txBody>
      </p:sp>
      <p:sp>
        <p:nvSpPr>
          <p:cNvPr id="157701" name="AutoShape 5"/>
          <p:cNvSpPr>
            <a:spLocks noChangeArrowheads="1"/>
          </p:cNvSpPr>
          <p:nvPr/>
        </p:nvSpPr>
        <p:spPr bwMode="auto">
          <a:xfrm>
            <a:off x="323850" y="188913"/>
            <a:ext cx="1908175" cy="1090612"/>
          </a:xfrm>
          <a:prstGeom prst="wedgeEllipseCallout">
            <a:avLst>
              <a:gd name="adj1" fmla="val 39019"/>
              <a:gd name="adj2" fmla="val 59023"/>
            </a:avLst>
          </a:prstGeom>
          <a:gradFill rotWithShape="1">
            <a:gsLst>
              <a:gs pos="0">
                <a:schemeClr val="hlink">
                  <a:gamma/>
                  <a:tint val="47451"/>
                  <a:invGamma/>
                </a:schemeClr>
              </a:gs>
              <a:gs pos="100000">
                <a:schemeClr val="hlink"/>
              </a:gs>
            </a:gsLst>
            <a:path path="rect">
              <a:fillToRect l="50000" t="50000" r="50000" b="50000"/>
            </a:path>
          </a:gradFill>
          <a:ln w="9525">
            <a:noFill/>
            <a:miter lim="800000"/>
            <a:headEnd/>
            <a:tailEnd/>
          </a:ln>
          <a:effectLst/>
        </p:spPr>
        <p:txBody>
          <a:bodyPr anchor="b"/>
          <a:lstStyle/>
          <a:p>
            <a:pPr algn="ctr">
              <a:defRPr/>
            </a:pPr>
            <a:r>
              <a:rPr lang="ja-JP" altLang="en-US" sz="2800" b="1" dirty="0">
                <a:solidFill>
                  <a:schemeClr val="tx2"/>
                </a:solidFill>
                <a:ea typeface="HGS創英角ﾎﾟｯﾌﾟ体" pitchFamily="50" charset="-128"/>
              </a:rPr>
              <a:t>大切！</a:t>
            </a:r>
          </a:p>
        </p:txBody>
      </p:sp>
      <p:sp>
        <p:nvSpPr>
          <p:cNvPr id="113670" name="Text Box 6"/>
          <p:cNvSpPr txBox="1">
            <a:spLocks noChangeArrowheads="1"/>
          </p:cNvSpPr>
          <p:nvPr/>
        </p:nvSpPr>
        <p:spPr bwMode="auto">
          <a:xfrm>
            <a:off x="717550" y="369888"/>
            <a:ext cx="895350" cy="304800"/>
          </a:xfrm>
          <a:prstGeom prst="rect">
            <a:avLst/>
          </a:prstGeom>
          <a:noFill/>
          <a:ln w="9525">
            <a:noFill/>
            <a:miter lim="800000"/>
            <a:headEnd/>
            <a:tailEnd/>
          </a:ln>
        </p:spPr>
        <p:txBody>
          <a:bodyPr wrap="none">
            <a:spAutoFit/>
          </a:bodyPr>
          <a:lstStyle/>
          <a:p>
            <a:r>
              <a:rPr lang="ja-JP" altLang="en-US" sz="1400">
                <a:solidFill>
                  <a:schemeClr val="bg1"/>
                </a:solidFill>
                <a:ea typeface="ＭＳ 明朝" pitchFamily="17" charset="-128"/>
              </a:rPr>
              <a:t>たいせつ</a:t>
            </a:r>
          </a:p>
        </p:txBody>
      </p:sp>
      <p:sp>
        <p:nvSpPr>
          <p:cNvPr id="113671" name="Text Box 7"/>
          <p:cNvSpPr txBox="1">
            <a:spLocks noChangeArrowheads="1"/>
          </p:cNvSpPr>
          <p:nvPr/>
        </p:nvSpPr>
        <p:spPr bwMode="auto">
          <a:xfrm>
            <a:off x="2411413" y="1100138"/>
            <a:ext cx="241300" cy="336550"/>
          </a:xfrm>
          <a:prstGeom prst="rect">
            <a:avLst/>
          </a:prstGeom>
          <a:noFill/>
          <a:ln w="9525">
            <a:noFill/>
            <a:miter lim="800000"/>
            <a:headEnd/>
            <a:tailEnd/>
          </a:ln>
        </p:spPr>
        <p:txBody>
          <a:bodyPr wrap="none">
            <a:spAutoFit/>
          </a:bodyPr>
          <a:lstStyle/>
          <a:p>
            <a:r>
              <a:rPr lang="ja-JP" altLang="en-US" sz="1600"/>
              <a:t> </a:t>
            </a:r>
          </a:p>
        </p:txBody>
      </p:sp>
      <p:sp>
        <p:nvSpPr>
          <p:cNvPr id="113672" name="Text Box 8"/>
          <p:cNvSpPr txBox="1">
            <a:spLocks noChangeArrowheads="1"/>
          </p:cNvSpPr>
          <p:nvPr/>
        </p:nvSpPr>
        <p:spPr bwMode="auto">
          <a:xfrm>
            <a:off x="2992438" y="3886200"/>
            <a:ext cx="500062" cy="274638"/>
          </a:xfrm>
          <a:prstGeom prst="rect">
            <a:avLst/>
          </a:prstGeom>
          <a:noFill/>
          <a:ln w="9525">
            <a:noFill/>
            <a:miter lim="800000"/>
            <a:headEnd/>
            <a:tailEnd/>
          </a:ln>
        </p:spPr>
        <p:txBody>
          <a:bodyPr>
            <a:spAutoFit/>
          </a:bodyPr>
          <a:lstStyle/>
          <a:p>
            <a:r>
              <a:rPr lang="ja-JP" altLang="en-US" sz="1200">
                <a:ea typeface="ＭＳ 明朝" pitchFamily="17" charset="-128"/>
              </a:rPr>
              <a:t> </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additive="base">
                                        <p:cTn id="7" dur="500" fill="hold"/>
                                        <p:tgtEl>
                                          <p:spTgt spid="157700"/>
                                        </p:tgtEl>
                                        <p:attrNameLst>
                                          <p:attrName>ppt_x</p:attrName>
                                        </p:attrNameLst>
                                      </p:cBhvr>
                                      <p:tavLst>
                                        <p:tav tm="0">
                                          <p:val>
                                            <p:strVal val="#ppt_x"/>
                                          </p:val>
                                        </p:tav>
                                        <p:tav tm="100000">
                                          <p:val>
                                            <p:strVal val="#ppt_x"/>
                                          </p:val>
                                        </p:tav>
                                      </p:tavLst>
                                    </p:anim>
                                    <p:anim calcmode="lin" valueType="num">
                                      <p:cBhvr additive="base">
                                        <p:cTn id="8" dur="500" fill="hold"/>
                                        <p:tgtEl>
                                          <p:spTgt spid="157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6848475" y="3378200"/>
          <a:ext cx="2044700" cy="3111500"/>
        </p:xfrm>
        <a:graphic>
          <a:graphicData uri="http://schemas.openxmlformats.org/presentationml/2006/ole">
            <mc:AlternateContent xmlns:mc="http://schemas.openxmlformats.org/markup-compatibility/2006">
              <mc:Choice xmlns:v="urn:schemas-microsoft-com:vml" Requires="v">
                <p:oleObj name="Image" r:id="rId3" imgW="2044444" imgH="3111111" progId="Photoshop.Image.6">
                  <p:embed/>
                </p:oleObj>
              </mc:Choice>
              <mc:Fallback>
                <p:oleObj name="Image" r:id="rId3" imgW="2044444" imgH="311111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3378200"/>
                        <a:ext cx="20447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1" name="Text Box 3"/>
          <p:cNvSpPr txBox="1">
            <a:spLocks noChangeArrowheads="1"/>
          </p:cNvSpPr>
          <p:nvPr/>
        </p:nvSpPr>
        <p:spPr bwMode="auto">
          <a:xfrm>
            <a:off x="3492500" y="6489700"/>
            <a:ext cx="5462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ja-JP" altLang="en-US" sz="1200">
                <a:ea typeface="ＭＳ Ｐゴシック" charset="-128"/>
              </a:rPr>
              <a:t>（出典：福島県立医大附属病院　斎藤百枝美先生、編集：くすりの適正使用協議会）</a:t>
            </a:r>
          </a:p>
        </p:txBody>
      </p:sp>
      <p:sp>
        <p:nvSpPr>
          <p:cNvPr id="116740" name="AutoShape 4"/>
          <p:cNvSpPr>
            <a:spLocks noChangeArrowheads="1"/>
          </p:cNvSpPr>
          <p:nvPr/>
        </p:nvSpPr>
        <p:spPr bwMode="auto">
          <a:xfrm>
            <a:off x="1331913" y="188913"/>
            <a:ext cx="6480175" cy="900112"/>
          </a:xfrm>
          <a:prstGeom prst="roundRect">
            <a:avLst>
              <a:gd name="adj" fmla="val 16667"/>
            </a:avLst>
          </a:prstGeom>
          <a:solidFill>
            <a:srgbClr val="0099CC"/>
          </a:solidFill>
          <a:ln w="9525">
            <a:noFill/>
            <a:round/>
            <a:headEnd/>
            <a:tailEnd/>
          </a:ln>
          <a:effectLst>
            <a:outerShdw dist="35921" dir="2700000" algn="ctr" rotWithShape="0">
              <a:schemeClr val="bg2"/>
            </a:outerShdw>
          </a:effectLst>
        </p:spPr>
        <p:txBody>
          <a:bodyPr wrap="none" anchor="ctr"/>
          <a:lstStyle/>
          <a:p>
            <a:pPr>
              <a:defRPr/>
            </a:pPr>
            <a:endParaRPr lang="ja-JP" altLang="en-US"/>
          </a:p>
        </p:txBody>
      </p:sp>
      <p:sp>
        <p:nvSpPr>
          <p:cNvPr id="116741" name="Text Box 5"/>
          <p:cNvSpPr txBox="1">
            <a:spLocks noChangeArrowheads="1"/>
          </p:cNvSpPr>
          <p:nvPr/>
        </p:nvSpPr>
        <p:spPr bwMode="auto">
          <a:xfrm>
            <a:off x="1789113" y="419100"/>
            <a:ext cx="5565775" cy="6413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ja-JP" altLang="en-US" sz="3600">
                <a:solidFill>
                  <a:schemeClr val="bg1"/>
                </a:solidFill>
                <a:ea typeface="ＭＳ Ｐゴシック" pitchFamily="50" charset="-128"/>
              </a:rPr>
              <a:t>くすりを飲む時の７つの約束</a:t>
            </a:r>
          </a:p>
        </p:txBody>
      </p:sp>
      <p:sp>
        <p:nvSpPr>
          <p:cNvPr id="43014" name="Text Box 6"/>
          <p:cNvSpPr txBox="1">
            <a:spLocks noChangeArrowheads="1"/>
          </p:cNvSpPr>
          <p:nvPr/>
        </p:nvSpPr>
        <p:spPr bwMode="auto">
          <a:xfrm>
            <a:off x="395288" y="1590675"/>
            <a:ext cx="831215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r>
              <a:rPr lang="en-US" altLang="ja-JP" sz="2000" b="1" dirty="0">
                <a:solidFill>
                  <a:srgbClr val="1C1C1C"/>
                </a:solidFill>
              </a:rPr>
              <a:t>①</a:t>
            </a:r>
            <a:r>
              <a:rPr lang="ja-JP" altLang="en-US" sz="2000" b="1" dirty="0">
                <a:solidFill>
                  <a:srgbClr val="1C1C1C"/>
                </a:solidFill>
              </a:rPr>
              <a:t>．毎日決まった時間にくすりを飲みます。</a:t>
            </a:r>
          </a:p>
          <a:p>
            <a:pPr eaLnBrk="1" hangingPunct="1"/>
            <a:endParaRPr lang="ja-JP" altLang="en-US" sz="2000" b="1" dirty="0">
              <a:solidFill>
                <a:srgbClr val="1C1C1C"/>
              </a:solidFill>
            </a:endParaRPr>
          </a:p>
          <a:p>
            <a:pPr eaLnBrk="1" hangingPunct="1"/>
            <a:r>
              <a:rPr lang="ja-JP" altLang="en-US" sz="2000" b="1" dirty="0">
                <a:solidFill>
                  <a:srgbClr val="1C1C1C"/>
                </a:solidFill>
              </a:rPr>
              <a:t>②．くすりを飲む量を守ります。</a:t>
            </a:r>
          </a:p>
          <a:p>
            <a:pPr eaLnBrk="1" hangingPunct="1"/>
            <a:endParaRPr lang="ja-JP" altLang="en-US" sz="2000" b="1" dirty="0">
              <a:solidFill>
                <a:srgbClr val="1C1C1C"/>
              </a:solidFill>
            </a:endParaRPr>
          </a:p>
          <a:p>
            <a:pPr eaLnBrk="1" hangingPunct="1"/>
            <a:r>
              <a:rPr lang="ja-JP" altLang="en-US" sz="2000" b="1" dirty="0">
                <a:solidFill>
                  <a:srgbClr val="1C1C1C"/>
                </a:solidFill>
              </a:rPr>
              <a:t>③．病気が治ったと思っても決められた日までくすりを飲み続けます。</a:t>
            </a:r>
          </a:p>
          <a:p>
            <a:pPr eaLnBrk="1" hangingPunct="1"/>
            <a:endParaRPr lang="ja-JP" altLang="en-US" sz="2000" b="1" dirty="0">
              <a:solidFill>
                <a:srgbClr val="1C1C1C"/>
              </a:solidFill>
            </a:endParaRPr>
          </a:p>
          <a:p>
            <a:pPr eaLnBrk="1" hangingPunct="1"/>
            <a:r>
              <a:rPr lang="ja-JP" altLang="en-US" sz="2000" b="1" dirty="0">
                <a:solidFill>
                  <a:srgbClr val="1C1C1C"/>
                </a:solidFill>
              </a:rPr>
              <a:t>④．他の人からもらってくすりを飲んだりしません。</a:t>
            </a:r>
          </a:p>
          <a:p>
            <a:pPr eaLnBrk="1" hangingPunct="1"/>
            <a:endParaRPr lang="ja-JP" altLang="en-US" sz="2000" b="1" dirty="0">
              <a:solidFill>
                <a:srgbClr val="1C1C1C"/>
              </a:solidFill>
            </a:endParaRPr>
          </a:p>
          <a:p>
            <a:pPr eaLnBrk="1" hangingPunct="1"/>
            <a:r>
              <a:rPr lang="ja-JP" altLang="en-US" sz="2000" b="1" dirty="0">
                <a:solidFill>
                  <a:srgbClr val="1C1C1C"/>
                </a:solidFill>
              </a:rPr>
              <a:t>⑤．他の人に自分のくすりをあげたりしません。</a:t>
            </a:r>
          </a:p>
          <a:p>
            <a:pPr eaLnBrk="1" hangingPunct="1"/>
            <a:endParaRPr lang="ja-JP" altLang="en-US" sz="2000" b="1" dirty="0">
              <a:solidFill>
                <a:srgbClr val="1C1C1C"/>
              </a:solidFill>
            </a:endParaRPr>
          </a:p>
          <a:p>
            <a:pPr eaLnBrk="1" hangingPunct="1"/>
            <a:r>
              <a:rPr lang="ja-JP" altLang="en-US" sz="2000" b="1" dirty="0">
                <a:solidFill>
                  <a:srgbClr val="1C1C1C"/>
                </a:solidFill>
              </a:rPr>
              <a:t>⑥．前の病気の時にもらったくすりは使いません。</a:t>
            </a:r>
          </a:p>
          <a:p>
            <a:pPr eaLnBrk="1" hangingPunct="1"/>
            <a:endParaRPr lang="ja-JP" altLang="en-US" sz="2000" b="1" dirty="0">
              <a:solidFill>
                <a:srgbClr val="1C1C1C"/>
              </a:solidFill>
            </a:endParaRPr>
          </a:p>
          <a:p>
            <a:pPr eaLnBrk="1" hangingPunct="1"/>
            <a:r>
              <a:rPr lang="ja-JP" altLang="en-US" sz="2000" b="1" dirty="0">
                <a:solidFill>
                  <a:srgbClr val="1C1C1C"/>
                </a:solidFill>
              </a:rPr>
              <a:t>⑦．くすりはいつもきちんと整理して保管します。</a:t>
            </a:r>
          </a:p>
        </p:txBody>
      </p:sp>
      <p:sp>
        <p:nvSpPr>
          <p:cNvPr id="43033" name="Text Box 25"/>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11425728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C2C87E7-6587-97CF-8D37-5DA3193DD6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2345" y="-39415"/>
            <a:ext cx="12332140" cy="6936829"/>
          </a:xfrm>
          <a:prstGeom prst="rect">
            <a:avLst/>
          </a:prstGeom>
        </p:spPr>
      </p:pic>
    </p:spTree>
    <p:extLst>
      <p:ext uri="{BB962C8B-B14F-4D97-AF65-F5344CB8AC3E}">
        <p14:creationId xmlns:p14="http://schemas.microsoft.com/office/powerpoint/2010/main" val="2509916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3" name="Group 2"/>
          <p:cNvGrpSpPr>
            <a:grpSpLocks/>
          </p:cNvGrpSpPr>
          <p:nvPr/>
        </p:nvGrpSpPr>
        <p:grpSpPr bwMode="auto">
          <a:xfrm>
            <a:off x="304800" y="457200"/>
            <a:ext cx="8001000" cy="3962400"/>
            <a:chOff x="192" y="384"/>
            <a:chExt cx="2928" cy="2640"/>
          </a:xfrm>
        </p:grpSpPr>
        <p:sp>
          <p:nvSpPr>
            <p:cNvPr id="115716" name="Rectangle 3"/>
            <p:cNvSpPr>
              <a:spLocks noChangeArrowheads="1"/>
            </p:cNvSpPr>
            <p:nvPr/>
          </p:nvSpPr>
          <p:spPr bwMode="auto">
            <a:xfrm>
              <a:off x="432" y="624"/>
              <a:ext cx="2688" cy="2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115717" name="Rectangle 4"/>
            <p:cNvSpPr>
              <a:spLocks noChangeArrowheads="1"/>
            </p:cNvSpPr>
            <p:nvPr/>
          </p:nvSpPr>
          <p:spPr bwMode="auto">
            <a:xfrm>
              <a:off x="192" y="384"/>
              <a:ext cx="2688" cy="2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grpSp>
      <p:sp>
        <p:nvSpPr>
          <p:cNvPr id="115714" name="Rectangle 5"/>
          <p:cNvSpPr>
            <a:spLocks noChangeArrowheads="1"/>
          </p:cNvSpPr>
          <p:nvPr/>
        </p:nvSpPr>
        <p:spPr bwMode="auto">
          <a:xfrm>
            <a:off x="304800" y="4953000"/>
            <a:ext cx="8839200" cy="914400"/>
          </a:xfrm>
          <a:prstGeom prst="rect">
            <a:avLst/>
          </a:prstGeom>
          <a:solidFill>
            <a:srgbClr val="FF9933"/>
          </a:solidFill>
          <a:ln w="9525">
            <a:noFill/>
            <a:miter lim="800000"/>
            <a:headEnd/>
            <a:tailEnd/>
          </a:ln>
        </p:spPr>
        <p:txBody>
          <a:bodyPr wrap="none" anchor="ctr"/>
          <a:lstStyle/>
          <a:p>
            <a:pPr algn="ctr"/>
            <a:r>
              <a:rPr lang="ja-JP" altLang="en-US" sz="2400" i="1">
                <a:solidFill>
                  <a:schemeClr val="bg1"/>
                </a:solidFill>
                <a:latin typeface="HG丸ｺﾞｼｯｸM-PRO" pitchFamily="50" charset="-128"/>
                <a:ea typeface="HG丸ｺﾞｼｯｸM-PRO" pitchFamily="50" charset="-128"/>
              </a:rPr>
              <a:t>さけ の がい</a:t>
            </a:r>
          </a:p>
        </p:txBody>
      </p:sp>
      <p:sp>
        <p:nvSpPr>
          <p:cNvPr id="45062" name="Rectangle 6"/>
          <p:cNvSpPr>
            <a:spLocks noGrp="1" noChangeArrowheads="1"/>
          </p:cNvSpPr>
          <p:nvPr>
            <p:ph type="title" idx="4294967295"/>
          </p:nvPr>
        </p:nvSpPr>
        <p:spPr>
          <a:xfrm>
            <a:off x="1447800" y="1143000"/>
            <a:ext cx="7696200" cy="2362200"/>
          </a:xfrm>
        </p:spPr>
        <p:txBody>
          <a:bodyPr/>
          <a:lstStyle/>
          <a:p>
            <a:pPr eaLnBrk="1" hangingPunct="1">
              <a:defRPr/>
            </a:pPr>
            <a: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酒の害</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050"/>
          <p:cNvSpPr>
            <a:spLocks noGrp="1" noChangeArrowheads="1"/>
          </p:cNvSpPr>
          <p:nvPr>
            <p:ph type="ctrTitle" idx="4294967295"/>
          </p:nvPr>
        </p:nvSpPr>
        <p:spPr>
          <a:xfrm>
            <a:off x="1431324" y="276226"/>
            <a:ext cx="6921844" cy="1143000"/>
          </a:xfrm>
        </p:spPr>
        <p:txBody>
          <a:bodyPr>
            <a:noAutofit/>
          </a:bodyPr>
          <a:lstStyle/>
          <a:p>
            <a:pPr eaLnBrk="1" hangingPunct="1"/>
            <a:r>
              <a:rPr lang="ja-JP" altLang="en-US" sz="4800" dirty="0"/>
              <a:t>お酒の害、たばこの害</a:t>
            </a:r>
          </a:p>
        </p:txBody>
      </p:sp>
      <p:sp>
        <p:nvSpPr>
          <p:cNvPr id="116738" name="Rectangle 2051"/>
          <p:cNvSpPr>
            <a:spLocks noGrp="1" noChangeArrowheads="1"/>
          </p:cNvSpPr>
          <p:nvPr>
            <p:ph type="subTitle" idx="4294967295"/>
          </p:nvPr>
        </p:nvSpPr>
        <p:spPr>
          <a:xfrm>
            <a:off x="387951" y="1323182"/>
            <a:ext cx="7324725" cy="1363662"/>
          </a:xfrm>
        </p:spPr>
        <p:txBody>
          <a:bodyPr/>
          <a:lstStyle/>
          <a:p>
            <a:pPr marL="0" indent="0" algn="ctr" defTabSz="914400" eaLnBrk="1" hangingPunct="1">
              <a:buFont typeface="Arial" charset="0"/>
              <a:buNone/>
            </a:pPr>
            <a:r>
              <a:rPr lang="ja-JP" altLang="en-US" sz="7600" dirty="0">
                <a:solidFill>
                  <a:srgbClr val="FF0000"/>
                </a:solidFill>
              </a:rPr>
              <a:t>２０歳までは</a:t>
            </a:r>
          </a:p>
        </p:txBody>
      </p:sp>
      <p:pic>
        <p:nvPicPr>
          <p:cNvPr id="116739" name="Picture 2052" descr="mso87B96"/>
          <p:cNvPicPr>
            <a:picLocks noChangeAspect="1" noChangeArrowheads="1"/>
          </p:cNvPicPr>
          <p:nvPr/>
        </p:nvPicPr>
        <p:blipFill>
          <a:blip r:embed="rId2"/>
          <a:srcRect/>
          <a:stretch>
            <a:fillRect/>
          </a:stretch>
        </p:blipFill>
        <p:spPr bwMode="auto">
          <a:xfrm>
            <a:off x="4648200" y="4191000"/>
            <a:ext cx="3810000" cy="838200"/>
          </a:xfrm>
          <a:prstGeom prst="rect">
            <a:avLst/>
          </a:prstGeom>
          <a:noFill/>
          <a:ln w="9525">
            <a:noFill/>
            <a:miter lim="800000"/>
            <a:headEnd/>
            <a:tailEnd/>
          </a:ln>
        </p:spPr>
      </p:pic>
      <p:pic>
        <p:nvPicPr>
          <p:cNvPr id="116740" name="Picture 2053" descr="ADULT23"/>
          <p:cNvPicPr>
            <a:picLocks noChangeAspect="1" noChangeArrowheads="1"/>
          </p:cNvPicPr>
          <p:nvPr/>
        </p:nvPicPr>
        <p:blipFill>
          <a:blip r:embed="rId3"/>
          <a:srcRect/>
          <a:stretch>
            <a:fillRect/>
          </a:stretch>
        </p:blipFill>
        <p:spPr bwMode="auto">
          <a:xfrm>
            <a:off x="838200" y="3657600"/>
            <a:ext cx="511175" cy="1952625"/>
          </a:xfrm>
          <a:prstGeom prst="rect">
            <a:avLst/>
          </a:prstGeom>
          <a:noFill/>
          <a:ln w="9525">
            <a:noFill/>
            <a:miter lim="800000"/>
            <a:headEnd/>
            <a:tailEnd/>
          </a:ln>
        </p:spPr>
      </p:pic>
      <p:pic>
        <p:nvPicPr>
          <p:cNvPr id="116741" name="Picture 2054" descr="SEASON11"/>
          <p:cNvPicPr>
            <a:picLocks noChangeAspect="1" noChangeArrowheads="1"/>
          </p:cNvPicPr>
          <p:nvPr/>
        </p:nvPicPr>
        <p:blipFill>
          <a:blip r:embed="rId4"/>
          <a:srcRect/>
          <a:stretch>
            <a:fillRect/>
          </a:stretch>
        </p:blipFill>
        <p:spPr bwMode="auto">
          <a:xfrm>
            <a:off x="1600200" y="4419600"/>
            <a:ext cx="666750" cy="1152525"/>
          </a:xfrm>
          <a:prstGeom prst="rect">
            <a:avLst/>
          </a:prstGeom>
          <a:noFill/>
          <a:ln w="9525">
            <a:noFill/>
            <a:miter lim="800000"/>
            <a:headEnd/>
            <a:tailEnd/>
          </a:ln>
        </p:spPr>
      </p:pic>
      <p:pic>
        <p:nvPicPr>
          <p:cNvPr id="116742" name="Picture 2055" descr="WINE"/>
          <p:cNvPicPr>
            <a:picLocks noChangeAspect="1" noChangeArrowheads="1"/>
          </p:cNvPicPr>
          <p:nvPr/>
        </p:nvPicPr>
        <p:blipFill>
          <a:blip r:embed="rId5"/>
          <a:srcRect/>
          <a:stretch>
            <a:fillRect/>
          </a:stretch>
        </p:blipFill>
        <p:spPr bwMode="auto">
          <a:xfrm>
            <a:off x="2438400" y="3657600"/>
            <a:ext cx="1509713" cy="1971675"/>
          </a:xfrm>
          <a:prstGeom prst="rect">
            <a:avLst/>
          </a:prstGeom>
          <a:noFill/>
          <a:ln w="9525">
            <a:noFill/>
            <a:miter lim="800000"/>
            <a:headEnd/>
            <a:tailEnd/>
          </a:ln>
        </p:spPr>
      </p:pic>
      <p:sp>
        <p:nvSpPr>
          <p:cNvPr id="116743" name="Text Box 2056"/>
          <p:cNvSpPr txBox="1">
            <a:spLocks noChangeArrowheads="1"/>
          </p:cNvSpPr>
          <p:nvPr/>
        </p:nvSpPr>
        <p:spPr bwMode="auto">
          <a:xfrm>
            <a:off x="5798344" y="2442369"/>
            <a:ext cx="1914332" cy="641350"/>
          </a:xfrm>
          <a:prstGeom prst="rect">
            <a:avLst/>
          </a:prstGeom>
          <a:noFill/>
          <a:ln w="9525">
            <a:noFill/>
            <a:miter lim="800000"/>
            <a:headEnd/>
            <a:tailEnd/>
          </a:ln>
        </p:spPr>
        <p:txBody>
          <a:bodyPr wrap="square">
            <a:spAutoFit/>
          </a:bodyPr>
          <a:lstStyle/>
          <a:p>
            <a:pPr>
              <a:spcBef>
                <a:spcPct val="50000"/>
              </a:spcBef>
            </a:pPr>
            <a:r>
              <a:rPr lang="ja-JP" altLang="en-US" sz="3600" dirty="0">
                <a:latin typeface="Times New Roman" pitchFamily="18" charset="0"/>
              </a:rPr>
              <a:t>たばこ</a:t>
            </a:r>
          </a:p>
        </p:txBody>
      </p:sp>
      <p:sp>
        <p:nvSpPr>
          <p:cNvPr id="116744" name="Text Box 2057"/>
          <p:cNvSpPr txBox="1">
            <a:spLocks noChangeArrowheads="1"/>
          </p:cNvSpPr>
          <p:nvPr/>
        </p:nvSpPr>
        <p:spPr bwMode="auto">
          <a:xfrm>
            <a:off x="1821656" y="2559050"/>
            <a:ext cx="1371600" cy="641350"/>
          </a:xfrm>
          <a:prstGeom prst="rect">
            <a:avLst/>
          </a:prstGeom>
          <a:noFill/>
          <a:ln w="9525">
            <a:noFill/>
            <a:miter lim="800000"/>
            <a:headEnd/>
            <a:tailEnd/>
          </a:ln>
        </p:spPr>
        <p:txBody>
          <a:bodyPr>
            <a:spAutoFit/>
          </a:bodyPr>
          <a:lstStyle/>
          <a:p>
            <a:pPr>
              <a:spcBef>
                <a:spcPct val="50000"/>
              </a:spcBef>
            </a:pPr>
            <a:r>
              <a:rPr lang="ja-JP" altLang="en-US" sz="3600" dirty="0">
                <a:latin typeface="Times New Roman" pitchFamily="18" charset="0"/>
              </a:rPr>
              <a:t>お酒</a:t>
            </a:r>
          </a:p>
        </p:txBody>
      </p:sp>
      <p:sp>
        <p:nvSpPr>
          <p:cNvPr id="116745" name="Text Box 2058"/>
          <p:cNvSpPr txBox="1">
            <a:spLocks noChangeArrowheads="1"/>
          </p:cNvSpPr>
          <p:nvPr/>
        </p:nvSpPr>
        <p:spPr bwMode="auto">
          <a:xfrm>
            <a:off x="838200" y="5562600"/>
            <a:ext cx="8120449" cy="1107996"/>
          </a:xfrm>
          <a:prstGeom prst="rect">
            <a:avLst/>
          </a:prstGeom>
          <a:noFill/>
          <a:ln w="9525">
            <a:noFill/>
            <a:miter lim="800000"/>
            <a:headEnd/>
            <a:tailEnd/>
          </a:ln>
        </p:spPr>
        <p:txBody>
          <a:bodyPr wrap="square">
            <a:spAutoFit/>
          </a:bodyPr>
          <a:lstStyle/>
          <a:p>
            <a:pPr>
              <a:spcBef>
                <a:spcPct val="50000"/>
              </a:spcBef>
            </a:pPr>
            <a:r>
              <a:rPr lang="ja-JP" altLang="en-US" sz="6600" dirty="0">
                <a:solidFill>
                  <a:schemeClr val="accent2"/>
                </a:solidFill>
                <a:latin typeface="Times New Roman" pitchFamily="18" charset="0"/>
                <a:ea typeface="ＤＦＧ極太ゴシック体"/>
                <a:cs typeface="ＤＦＧ極太ゴシック体"/>
              </a:rPr>
              <a:t>ダメ。ゼッタイ！！</a:t>
            </a:r>
          </a:p>
        </p:txBody>
      </p:sp>
      <p:sp>
        <p:nvSpPr>
          <p:cNvPr id="116746" name="Line 2059"/>
          <p:cNvSpPr>
            <a:spLocks noChangeShapeType="1"/>
          </p:cNvSpPr>
          <p:nvPr/>
        </p:nvSpPr>
        <p:spPr bwMode="auto">
          <a:xfrm>
            <a:off x="1066800" y="3810000"/>
            <a:ext cx="2209800" cy="1828800"/>
          </a:xfrm>
          <a:prstGeom prst="line">
            <a:avLst/>
          </a:prstGeom>
          <a:noFill/>
          <a:ln w="76200">
            <a:solidFill>
              <a:srgbClr val="FF0000"/>
            </a:solidFill>
            <a:round/>
            <a:headEnd/>
            <a:tailEnd/>
          </a:ln>
        </p:spPr>
        <p:txBody>
          <a:bodyPr/>
          <a:lstStyle/>
          <a:p>
            <a:endParaRPr lang="ja-JP" altLang="en-US"/>
          </a:p>
        </p:txBody>
      </p:sp>
      <p:sp>
        <p:nvSpPr>
          <p:cNvPr id="116747" name="Line 2060"/>
          <p:cNvSpPr>
            <a:spLocks noChangeShapeType="1"/>
          </p:cNvSpPr>
          <p:nvPr/>
        </p:nvSpPr>
        <p:spPr bwMode="auto">
          <a:xfrm flipV="1">
            <a:off x="1143000" y="3733800"/>
            <a:ext cx="2286000" cy="1905000"/>
          </a:xfrm>
          <a:prstGeom prst="line">
            <a:avLst/>
          </a:prstGeom>
          <a:noFill/>
          <a:ln w="76200">
            <a:solidFill>
              <a:srgbClr val="FF0000"/>
            </a:solidFill>
            <a:round/>
            <a:headEnd/>
            <a:tailEnd/>
          </a:ln>
        </p:spPr>
        <p:txBody>
          <a:bodyPr/>
          <a:lstStyle/>
          <a:p>
            <a:endParaRPr lang="ja-JP" altLang="en-US"/>
          </a:p>
        </p:txBody>
      </p:sp>
      <p:sp>
        <p:nvSpPr>
          <p:cNvPr id="116748" name="Line 2061"/>
          <p:cNvSpPr>
            <a:spLocks noChangeShapeType="1"/>
          </p:cNvSpPr>
          <p:nvPr/>
        </p:nvSpPr>
        <p:spPr bwMode="auto">
          <a:xfrm flipH="1">
            <a:off x="5334000" y="3657600"/>
            <a:ext cx="2362200" cy="1905000"/>
          </a:xfrm>
          <a:prstGeom prst="line">
            <a:avLst/>
          </a:prstGeom>
          <a:noFill/>
          <a:ln w="76200">
            <a:solidFill>
              <a:srgbClr val="FF0000"/>
            </a:solidFill>
            <a:round/>
            <a:headEnd/>
            <a:tailEnd/>
          </a:ln>
        </p:spPr>
        <p:txBody>
          <a:bodyPr/>
          <a:lstStyle/>
          <a:p>
            <a:endParaRPr lang="ja-JP" altLang="en-US"/>
          </a:p>
        </p:txBody>
      </p:sp>
      <p:sp>
        <p:nvSpPr>
          <p:cNvPr id="116749" name="Line 2062"/>
          <p:cNvSpPr>
            <a:spLocks noChangeShapeType="1"/>
          </p:cNvSpPr>
          <p:nvPr/>
        </p:nvSpPr>
        <p:spPr bwMode="auto">
          <a:xfrm>
            <a:off x="5029200" y="3657600"/>
            <a:ext cx="2438400" cy="1828800"/>
          </a:xfrm>
          <a:prstGeom prst="line">
            <a:avLst/>
          </a:prstGeom>
          <a:noFill/>
          <a:ln w="76200">
            <a:solidFill>
              <a:srgbClr val="FF0000"/>
            </a:solidFill>
            <a:round/>
            <a:headEnd/>
            <a:tailEnd/>
          </a:ln>
        </p:spPr>
        <p:txBody>
          <a:bodyPr/>
          <a:lstStyle/>
          <a:p>
            <a:endParaRPr lang="ja-JP"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p:cNvSpPr>
            <a:spLocks noChangeArrowheads="1"/>
          </p:cNvSpPr>
          <p:nvPr/>
        </p:nvSpPr>
        <p:spPr bwMode="auto">
          <a:xfrm>
            <a:off x="250825" y="1484313"/>
            <a:ext cx="8691563" cy="3024187"/>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46083" name="Rectangle 3"/>
          <p:cNvSpPr>
            <a:spLocks noGrp="1" noChangeArrowheads="1"/>
          </p:cNvSpPr>
          <p:nvPr>
            <p:ph type="title" idx="4294967295"/>
          </p:nvPr>
        </p:nvSpPr>
        <p:spPr>
          <a:xfrm>
            <a:off x="0" y="381000"/>
            <a:ext cx="1219200" cy="685800"/>
          </a:xfrm>
        </p:spPr>
        <p:txBody>
          <a:bodyPr/>
          <a:lstStyle/>
          <a:p>
            <a:pPr eaLnBrk="1" hangingPunct="1">
              <a:defRPr/>
            </a:pPr>
            <a:r>
              <a:rPr lang="en-US" altLang="ja-JP">
                <a:solidFill>
                  <a:srgbClr val="03471A"/>
                </a:solidFill>
                <a:effectLst>
                  <a:outerShdw blurRad="38100" dist="38100" dir="2700000" algn="tl">
                    <a:srgbClr val="C0C0C0"/>
                  </a:outerShdw>
                </a:effectLst>
              </a:rPr>
              <a:t>Q1</a:t>
            </a:r>
          </a:p>
        </p:txBody>
      </p:sp>
      <p:sp>
        <p:nvSpPr>
          <p:cNvPr id="46084" name="Rectangle 4"/>
          <p:cNvSpPr>
            <a:spLocks noGrp="1" noChangeArrowheads="1"/>
          </p:cNvSpPr>
          <p:nvPr>
            <p:ph type="body" sz="half" idx="4294967295"/>
          </p:nvPr>
        </p:nvSpPr>
        <p:spPr>
          <a:xfrm>
            <a:off x="609600" y="2446552"/>
            <a:ext cx="7319963" cy="1826141"/>
          </a:xfrm>
        </p:spPr>
        <p:txBody>
          <a:bodyPr>
            <a:spAutoFit/>
          </a:bodyPr>
          <a:lstStyle/>
          <a:p>
            <a:pPr marL="0" indent="0" defTabSz="914400" eaLnBrk="1" hangingPunct="1">
              <a:buFont typeface="Arial" charset="0"/>
              <a:buNone/>
            </a:pPr>
            <a:r>
              <a:rPr lang="ja-JP" altLang="en-US" sz="2400" b="1" dirty="0">
                <a:solidFill>
                  <a:srgbClr val="03471A"/>
                </a:solidFill>
              </a:rPr>
              <a:t>大人になるための体を作るとき</a:t>
            </a:r>
          </a:p>
          <a:p>
            <a:pPr marL="0" indent="0" defTabSz="914400" eaLnBrk="1" hangingPunct="1">
              <a:buFont typeface="Arial" charset="0"/>
              <a:buNone/>
            </a:pPr>
            <a:r>
              <a:rPr lang="ja-JP" altLang="en-US" sz="2400" b="1" dirty="0">
                <a:solidFill>
                  <a:srgbClr val="03471A"/>
                </a:solidFill>
              </a:rPr>
              <a:t>なので、お酒に対する抵抗力がまだ無いのです。</a:t>
            </a:r>
          </a:p>
          <a:p>
            <a:pPr marL="0" indent="0" defTabSz="914400" eaLnBrk="1" hangingPunct="1">
              <a:buFont typeface="Arial" charset="0"/>
              <a:buNone/>
            </a:pPr>
            <a:r>
              <a:rPr lang="ja-JP" altLang="en-US" sz="2400" b="1" dirty="0">
                <a:solidFill>
                  <a:srgbClr val="03471A"/>
                </a:solidFill>
              </a:rPr>
              <a:t>このため、法律で</a:t>
            </a:r>
            <a:r>
              <a:rPr lang="en-US" altLang="ja-JP" sz="2400" b="1" dirty="0">
                <a:solidFill>
                  <a:srgbClr val="03471A"/>
                </a:solidFill>
              </a:rPr>
              <a:t>20</a:t>
            </a:r>
            <a:r>
              <a:rPr lang="ja-JP" altLang="en-US" sz="2400" b="1" dirty="0">
                <a:solidFill>
                  <a:srgbClr val="03471A"/>
                </a:solidFill>
              </a:rPr>
              <a:t>歳になるまで飲んではいけないと決められています。</a:t>
            </a:r>
          </a:p>
        </p:txBody>
      </p:sp>
      <p:sp>
        <p:nvSpPr>
          <p:cNvPr id="117764" name="Text Box 6"/>
          <p:cNvSpPr txBox="1">
            <a:spLocks noChangeArrowheads="1"/>
          </p:cNvSpPr>
          <p:nvPr/>
        </p:nvSpPr>
        <p:spPr bwMode="auto">
          <a:xfrm>
            <a:off x="1447800" y="228600"/>
            <a:ext cx="5867400" cy="1066800"/>
          </a:xfrm>
          <a:prstGeom prst="rect">
            <a:avLst/>
          </a:prstGeom>
          <a:noFill/>
          <a:ln w="9525">
            <a:noFill/>
            <a:miter lim="800000"/>
            <a:headEnd/>
            <a:tailEnd/>
          </a:ln>
        </p:spPr>
        <p:txBody>
          <a:bodyPr>
            <a:spAutoFit/>
          </a:bodyPr>
          <a:lstStyle/>
          <a:p>
            <a:r>
              <a:rPr lang="ja-JP" altLang="en-US" sz="3200" b="1">
                <a:solidFill>
                  <a:srgbClr val="03471A"/>
                </a:solidFill>
                <a:latin typeface="HG丸ｺﾞｼｯｸM-PRO" pitchFamily="50" charset="-128"/>
                <a:ea typeface="HG丸ｺﾞｼｯｸM-PRO" pitchFamily="50" charset="-128"/>
              </a:rPr>
              <a:t>子供はどうしてお酒を</a:t>
            </a:r>
            <a:br>
              <a:rPr lang="ja-JP" altLang="en-US" sz="3200" b="1">
                <a:solidFill>
                  <a:srgbClr val="03471A"/>
                </a:solidFill>
                <a:latin typeface="HG丸ｺﾞｼｯｸM-PRO" pitchFamily="50" charset="-128"/>
                <a:ea typeface="HG丸ｺﾞｼｯｸM-PRO" pitchFamily="50" charset="-128"/>
              </a:rPr>
            </a:br>
            <a:r>
              <a:rPr lang="ja-JP" altLang="en-US" sz="3200" b="1">
                <a:solidFill>
                  <a:srgbClr val="03471A"/>
                </a:solidFill>
                <a:latin typeface="HG丸ｺﾞｼｯｸM-PRO" pitchFamily="50" charset="-128"/>
                <a:ea typeface="HG丸ｺﾞｼｯｸM-PRO" pitchFamily="50" charset="-128"/>
              </a:rPr>
              <a:t>飲んではいけないのですか？</a:t>
            </a:r>
          </a:p>
        </p:txBody>
      </p:sp>
      <p:sp>
        <p:nvSpPr>
          <p:cNvPr id="46087" name="Rectangle 7"/>
          <p:cNvSpPr>
            <a:spLocks noChangeArrowheads="1"/>
          </p:cNvSpPr>
          <p:nvPr/>
        </p:nvSpPr>
        <p:spPr bwMode="auto">
          <a:xfrm>
            <a:off x="389774" y="1644114"/>
            <a:ext cx="4584700" cy="593725"/>
          </a:xfrm>
          <a:prstGeom prst="rect">
            <a:avLst/>
          </a:prstGeom>
          <a:noFill/>
          <a:ln w="57150" cmpd="thinThick">
            <a:noFill/>
            <a:miter lim="800000"/>
            <a:headEnd/>
            <a:tailEnd/>
          </a:ln>
        </p:spPr>
        <p:txBody>
          <a:bodyPr anchor="ctr"/>
          <a:lstStyle/>
          <a:p>
            <a:r>
              <a:rPr lang="ja-JP" altLang="en-US" sz="3200" b="1" dirty="0">
                <a:solidFill>
                  <a:srgbClr val="03471A"/>
                </a:solidFill>
                <a:latin typeface="HG丸ｺﾞｼｯｸM-PRO" pitchFamily="50" charset="-128"/>
                <a:ea typeface="HG丸ｺﾞｼｯｸM-PRO" pitchFamily="50" charset="-128"/>
              </a:rPr>
              <a:t>子供のときは、</a:t>
            </a:r>
          </a:p>
        </p:txBody>
      </p:sp>
      <p:pic>
        <p:nvPicPr>
          <p:cNvPr id="117766" name="Picture 8" descr="酒を断わる少年"/>
          <p:cNvPicPr>
            <a:picLocks noChangeAspect="1" noChangeArrowheads="1"/>
          </p:cNvPicPr>
          <p:nvPr/>
        </p:nvPicPr>
        <p:blipFill>
          <a:blip r:embed="rId3"/>
          <a:srcRect/>
          <a:stretch>
            <a:fillRect/>
          </a:stretch>
        </p:blipFill>
        <p:spPr bwMode="auto">
          <a:xfrm>
            <a:off x="6934200" y="346075"/>
            <a:ext cx="2209800" cy="1847850"/>
          </a:xfrm>
          <a:prstGeom prst="rect">
            <a:avLst/>
          </a:prstGeom>
          <a:noFill/>
          <a:ln w="9525">
            <a:noFill/>
            <a:miter lim="800000"/>
            <a:headEnd/>
            <a:tailEnd/>
          </a:ln>
        </p:spPr>
      </p:pic>
      <p:sp>
        <p:nvSpPr>
          <p:cNvPr id="117767" name="Rectangle 2"/>
          <p:cNvSpPr>
            <a:spLocks noChangeArrowheads="1"/>
          </p:cNvSpPr>
          <p:nvPr/>
        </p:nvSpPr>
        <p:spPr bwMode="auto">
          <a:xfrm>
            <a:off x="219826" y="4567237"/>
            <a:ext cx="8747125" cy="1944688"/>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117768" name="Text Box 9"/>
          <p:cNvSpPr txBox="1">
            <a:spLocks noChangeArrowheads="1"/>
          </p:cNvSpPr>
          <p:nvPr/>
        </p:nvSpPr>
        <p:spPr bwMode="auto">
          <a:xfrm>
            <a:off x="368300" y="5163580"/>
            <a:ext cx="8893175" cy="1384995"/>
          </a:xfrm>
          <a:prstGeom prst="rect">
            <a:avLst/>
          </a:prstGeom>
          <a:noFill/>
          <a:ln w="9525">
            <a:noFill/>
            <a:miter lim="800000"/>
            <a:headEnd/>
            <a:tailEnd/>
          </a:ln>
        </p:spPr>
        <p:txBody>
          <a:bodyPr>
            <a:spAutoFit/>
          </a:bodyPr>
          <a:lstStyle/>
          <a:p>
            <a:pPr eaLnBrk="0" hangingPunct="0"/>
            <a:r>
              <a:rPr kumimoji="0" lang="ja-JP" altLang="en-US" sz="2800" dirty="0"/>
              <a:t>酒の飲む過ぎは健康にはよくありません。</a:t>
            </a:r>
          </a:p>
          <a:p>
            <a:pPr eaLnBrk="0" hangingPunct="0"/>
            <a:r>
              <a:rPr kumimoji="0" lang="ja-JP" altLang="en-US" sz="2800" dirty="0"/>
              <a:t>量を守りましょう。生まれつき酒が飲めない方があります。</a:t>
            </a:r>
          </a:p>
        </p:txBody>
      </p:sp>
      <p:sp>
        <p:nvSpPr>
          <p:cNvPr id="117769" name="Text Box 10"/>
          <p:cNvSpPr txBox="1">
            <a:spLocks noChangeArrowheads="1"/>
          </p:cNvSpPr>
          <p:nvPr/>
        </p:nvSpPr>
        <p:spPr bwMode="auto">
          <a:xfrm>
            <a:off x="389774" y="4649980"/>
            <a:ext cx="8534400" cy="579437"/>
          </a:xfrm>
          <a:prstGeom prst="rect">
            <a:avLst/>
          </a:prstGeom>
          <a:noFill/>
          <a:ln w="9525">
            <a:noFill/>
            <a:miter lim="800000"/>
            <a:headEnd/>
            <a:tailEnd/>
          </a:ln>
        </p:spPr>
        <p:txBody>
          <a:bodyPr>
            <a:spAutoFit/>
          </a:bodyPr>
          <a:lstStyle/>
          <a:p>
            <a:pPr eaLnBrk="0" hangingPunct="0"/>
            <a:r>
              <a:rPr kumimoji="0" lang="ja-JP" altLang="en-US" sz="3200" dirty="0">
                <a:solidFill>
                  <a:schemeClr val="tx2"/>
                </a:solidFill>
              </a:rPr>
              <a:t>＊大人になってからのお酒を飲むときの注意</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dissolve">
                                      <p:cBhvr>
                                        <p:cTn id="7" dur="500"/>
                                        <p:tgtEl>
                                          <p:spTgt spid="46087"/>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46084">
                                            <p:txEl>
                                              <p:pRg st="0" end="0"/>
                                            </p:txEl>
                                          </p:spTgt>
                                        </p:tgtEl>
                                        <p:attrNameLst>
                                          <p:attrName>style.visibility</p:attrName>
                                        </p:attrNameLst>
                                      </p:cBhvr>
                                      <p:to>
                                        <p:strVal val="visible"/>
                                      </p:to>
                                    </p:set>
                                    <p:animEffect transition="in" filter="wipe(up)">
                                      <p:cBhvr>
                                        <p:cTn id="11" dur="500"/>
                                        <p:tgtEl>
                                          <p:spTgt spid="46084">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46084">
                                            <p:txEl>
                                              <p:pRg st="1" end="1"/>
                                            </p:txEl>
                                          </p:spTgt>
                                        </p:tgtEl>
                                        <p:attrNameLst>
                                          <p:attrName>style.visibility</p:attrName>
                                        </p:attrNameLst>
                                      </p:cBhvr>
                                      <p:to>
                                        <p:strVal val="visible"/>
                                      </p:to>
                                    </p:set>
                                    <p:animEffect transition="in" filter="wipe(up)">
                                      <p:cBhvr>
                                        <p:cTn id="15" dur="500"/>
                                        <p:tgtEl>
                                          <p:spTgt spid="46084">
                                            <p:txEl>
                                              <p:pRg st="1" end="1"/>
                                            </p:txEl>
                                          </p:spTgt>
                                        </p:tgtEl>
                                      </p:cBhvr>
                                    </p:animEffect>
                                  </p:childTnLst>
                                </p:cTn>
                              </p:par>
                            </p:childTnLst>
                          </p:cTn>
                        </p:par>
                        <p:par>
                          <p:cTn id="16" fill="hold">
                            <p:stCondLst>
                              <p:cond delay="3500"/>
                            </p:stCondLst>
                            <p:childTnLst>
                              <p:par>
                                <p:cTn id="17" presetID="22" presetClass="entr" presetSubtype="1" fill="hold" grpId="0" nodeType="afterEffect">
                                  <p:stCondLst>
                                    <p:cond delay="1000"/>
                                  </p:stCondLst>
                                  <p:childTnLst>
                                    <p:set>
                                      <p:cBhvr>
                                        <p:cTn id="18" dur="1" fill="hold">
                                          <p:stCondLst>
                                            <p:cond delay="0"/>
                                          </p:stCondLst>
                                        </p:cTn>
                                        <p:tgtEl>
                                          <p:spTgt spid="46084">
                                            <p:txEl>
                                              <p:pRg st="2" end="2"/>
                                            </p:txEl>
                                          </p:spTgt>
                                        </p:tgtEl>
                                        <p:attrNameLst>
                                          <p:attrName>style.visibility</p:attrName>
                                        </p:attrNameLst>
                                      </p:cBhvr>
                                      <p:to>
                                        <p:strVal val="visible"/>
                                      </p:to>
                                    </p:set>
                                    <p:animEffect transition="in" filter="wipe(up)">
                                      <p:cBhvr>
                                        <p:cTn id="19" dur="500"/>
                                        <p:tgtEl>
                                          <p:spTgt spid="46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autoUpdateAnimBg="0" advAuto="1000"/>
      <p:bldP spid="4608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idx="4294967295"/>
          </p:nvPr>
        </p:nvSpPr>
        <p:spPr>
          <a:xfrm>
            <a:off x="0" y="0"/>
            <a:ext cx="1219200" cy="685800"/>
          </a:xfrm>
        </p:spPr>
        <p:txBody>
          <a:bodyPr/>
          <a:lstStyle/>
          <a:p>
            <a:pPr eaLnBrk="1" hangingPunct="1">
              <a:defRPr/>
            </a:pPr>
            <a:r>
              <a:rPr lang="en-US" altLang="ja-JP">
                <a:solidFill>
                  <a:srgbClr val="03471A"/>
                </a:solidFill>
                <a:effectLst>
                  <a:outerShdw blurRad="38100" dist="38100" dir="2700000" algn="tl">
                    <a:srgbClr val="C0C0C0"/>
                  </a:outerShdw>
                </a:effectLst>
              </a:rPr>
              <a:t>Q</a:t>
            </a:r>
          </a:p>
        </p:txBody>
      </p:sp>
      <p:sp>
        <p:nvSpPr>
          <p:cNvPr id="118786" name="Text Box 5"/>
          <p:cNvSpPr txBox="1">
            <a:spLocks noChangeArrowheads="1"/>
          </p:cNvSpPr>
          <p:nvPr/>
        </p:nvSpPr>
        <p:spPr bwMode="auto">
          <a:xfrm>
            <a:off x="1692275" y="0"/>
            <a:ext cx="6408738" cy="579438"/>
          </a:xfrm>
          <a:prstGeom prst="rect">
            <a:avLst/>
          </a:prstGeom>
          <a:noFill/>
          <a:ln w="9525">
            <a:noFill/>
            <a:miter lim="800000"/>
            <a:headEnd/>
            <a:tailEnd/>
          </a:ln>
        </p:spPr>
        <p:txBody>
          <a:bodyPr>
            <a:spAutoFit/>
          </a:bodyPr>
          <a:lstStyle/>
          <a:p>
            <a:r>
              <a:rPr lang="ja-JP" altLang="en-US" sz="3200" b="1">
                <a:solidFill>
                  <a:srgbClr val="03471A"/>
                </a:solidFill>
                <a:latin typeface="HG丸ｺﾞｼｯｸM-PRO" pitchFamily="50" charset="-128"/>
                <a:ea typeface="HG丸ｺﾞｼｯｸM-PRO" pitchFamily="50" charset="-128"/>
              </a:rPr>
              <a:t>お酒を飲むとどうなりますか？</a:t>
            </a:r>
          </a:p>
        </p:txBody>
      </p:sp>
      <p:sp>
        <p:nvSpPr>
          <p:cNvPr id="118787" name="Rectangle 31"/>
          <p:cNvSpPr>
            <a:spLocks noChangeArrowheads="1"/>
          </p:cNvSpPr>
          <p:nvPr/>
        </p:nvSpPr>
        <p:spPr bwMode="auto">
          <a:xfrm>
            <a:off x="228600" y="838200"/>
            <a:ext cx="8686800" cy="5867400"/>
          </a:xfrm>
          <a:prstGeom prst="rect">
            <a:avLst/>
          </a:prstGeom>
          <a:solidFill>
            <a:srgbClr val="FFFFFF"/>
          </a:solidFill>
          <a:ln w="9525">
            <a:solidFill>
              <a:schemeClr val="tx1"/>
            </a:solidFill>
            <a:miter lim="800000"/>
            <a:headEnd/>
            <a:tailEnd/>
          </a:ln>
        </p:spPr>
        <p:txBody>
          <a:bodyPr wrap="none" anchor="ctr"/>
          <a:lstStyle/>
          <a:p>
            <a:pPr eaLnBrk="0" hangingPunct="0"/>
            <a:endParaRPr kumimoji="0" lang="ja-JP" altLang="en-US" sz="3200"/>
          </a:p>
        </p:txBody>
      </p:sp>
      <p:sp>
        <p:nvSpPr>
          <p:cNvPr id="47138" name="Text Box 34"/>
          <p:cNvSpPr txBox="1">
            <a:spLocks noChangeArrowheads="1"/>
          </p:cNvSpPr>
          <p:nvPr/>
        </p:nvSpPr>
        <p:spPr bwMode="auto">
          <a:xfrm>
            <a:off x="4800600" y="838200"/>
            <a:ext cx="2438400" cy="822325"/>
          </a:xfrm>
          <a:prstGeom prst="rect">
            <a:avLst/>
          </a:prstGeom>
          <a:noFill/>
          <a:ln w="9525">
            <a:noFill/>
            <a:miter lim="800000"/>
            <a:headEnd/>
            <a:tailEnd/>
          </a:ln>
        </p:spPr>
        <p:txBody>
          <a:bodyPr>
            <a:spAutoFit/>
          </a:bodyPr>
          <a:lstStyle/>
          <a:p>
            <a:pPr eaLnBrk="0" hangingPunct="0">
              <a:spcBef>
                <a:spcPct val="50000"/>
              </a:spcBef>
            </a:pPr>
            <a:r>
              <a:rPr lang="ja-JP" altLang="en-US" sz="2400" b="1">
                <a:solidFill>
                  <a:srgbClr val="03471A"/>
                </a:solidFill>
                <a:latin typeface="HG丸ｺﾞｼｯｸM-PRO" pitchFamily="50" charset="-128"/>
                <a:ea typeface="HG丸ｺﾞｼｯｸM-PRO" pitchFamily="50" charset="-128"/>
              </a:rPr>
              <a:t>多量のお酒を飲み続けていると</a:t>
            </a:r>
            <a:endParaRPr lang="ja-JP" altLang="en-US">
              <a:solidFill>
                <a:srgbClr val="03471A"/>
              </a:solidFill>
              <a:latin typeface="HG丸ｺﾞｼｯｸM-PRO" pitchFamily="50" charset="-128"/>
              <a:ea typeface="HG丸ｺﾞｼｯｸM-PRO" pitchFamily="50" charset="-128"/>
            </a:endParaRPr>
          </a:p>
        </p:txBody>
      </p:sp>
      <p:sp>
        <p:nvSpPr>
          <p:cNvPr id="47140" name="AutoShape 36"/>
          <p:cNvSpPr>
            <a:spLocks noChangeArrowheads="1"/>
          </p:cNvSpPr>
          <p:nvPr/>
        </p:nvSpPr>
        <p:spPr bwMode="auto">
          <a:xfrm>
            <a:off x="5867400" y="1676400"/>
            <a:ext cx="304800" cy="304800"/>
          </a:xfrm>
          <a:prstGeom prst="downArrow">
            <a:avLst>
              <a:gd name="adj1" fmla="val 50000"/>
              <a:gd name="adj2" fmla="val 25000"/>
            </a:avLst>
          </a:prstGeom>
          <a:solidFill>
            <a:srgbClr val="CCFFFF"/>
          </a:solidFill>
          <a:ln w="9525">
            <a:solidFill>
              <a:schemeClr val="tx1"/>
            </a:solidFill>
            <a:miter lim="800000"/>
            <a:headEnd/>
            <a:tailEnd/>
          </a:ln>
        </p:spPr>
        <p:txBody>
          <a:bodyPr vert="eaVert" wrap="none" anchor="ctr"/>
          <a:lstStyle/>
          <a:p>
            <a:pPr eaLnBrk="0" hangingPunct="0"/>
            <a:endParaRPr kumimoji="0" lang="ja-JP" altLang="en-US" sz="3200"/>
          </a:p>
        </p:txBody>
      </p:sp>
      <p:sp>
        <p:nvSpPr>
          <p:cNvPr id="47141" name="Text Box 37"/>
          <p:cNvSpPr txBox="1">
            <a:spLocks noChangeArrowheads="1"/>
          </p:cNvSpPr>
          <p:nvPr/>
        </p:nvSpPr>
        <p:spPr bwMode="auto">
          <a:xfrm>
            <a:off x="5715000" y="2057400"/>
            <a:ext cx="762000" cy="579438"/>
          </a:xfrm>
          <a:prstGeom prst="rect">
            <a:avLst/>
          </a:prstGeom>
          <a:noFill/>
          <a:ln w="9525">
            <a:noFill/>
            <a:miter lim="800000"/>
            <a:headEnd/>
            <a:tailEnd/>
          </a:ln>
        </p:spPr>
        <p:txBody>
          <a:bodyPr>
            <a:spAutoFit/>
          </a:bodyPr>
          <a:lstStyle/>
          <a:p>
            <a:pPr eaLnBrk="0" hangingPunct="0">
              <a:spcBef>
                <a:spcPct val="50000"/>
              </a:spcBef>
            </a:pPr>
            <a:r>
              <a:rPr lang="ja-JP" altLang="en-US" sz="3200" b="1">
                <a:solidFill>
                  <a:srgbClr val="03471A"/>
                </a:solidFill>
                <a:latin typeface="HG丸ｺﾞｼｯｸM-PRO" pitchFamily="50" charset="-128"/>
                <a:ea typeface="HG丸ｺﾞｼｯｸM-PRO" pitchFamily="50" charset="-128"/>
              </a:rPr>
              <a:t>脳</a:t>
            </a:r>
          </a:p>
        </p:txBody>
      </p:sp>
      <p:sp>
        <p:nvSpPr>
          <p:cNvPr id="47142" name="Text Box 38"/>
          <p:cNvSpPr txBox="1">
            <a:spLocks noChangeArrowheads="1"/>
          </p:cNvSpPr>
          <p:nvPr/>
        </p:nvSpPr>
        <p:spPr bwMode="auto">
          <a:xfrm>
            <a:off x="5638800" y="2590800"/>
            <a:ext cx="1143000" cy="579438"/>
          </a:xfrm>
          <a:prstGeom prst="rect">
            <a:avLst/>
          </a:prstGeom>
          <a:noFill/>
          <a:ln w="9525">
            <a:noFill/>
            <a:miter lim="800000"/>
            <a:headEnd/>
            <a:tailEnd/>
          </a:ln>
        </p:spPr>
        <p:txBody>
          <a:bodyPr>
            <a:spAutoFit/>
          </a:bodyPr>
          <a:lstStyle/>
          <a:p>
            <a:pPr eaLnBrk="0" hangingPunct="0">
              <a:spcBef>
                <a:spcPct val="50000"/>
              </a:spcBef>
            </a:pPr>
            <a:r>
              <a:rPr lang="ja-JP" altLang="en-US" sz="3200" b="1">
                <a:solidFill>
                  <a:srgbClr val="03471A"/>
                </a:solidFill>
                <a:latin typeface="HG丸ｺﾞｼｯｸM-PRO" pitchFamily="50" charset="-128"/>
                <a:ea typeface="HG丸ｺﾞｼｯｸM-PRO" pitchFamily="50" charset="-128"/>
              </a:rPr>
              <a:t>心臓</a:t>
            </a:r>
          </a:p>
        </p:txBody>
      </p:sp>
      <p:sp>
        <p:nvSpPr>
          <p:cNvPr id="47143" name="Text Box 39"/>
          <p:cNvSpPr txBox="1">
            <a:spLocks noChangeArrowheads="1"/>
          </p:cNvSpPr>
          <p:nvPr/>
        </p:nvSpPr>
        <p:spPr bwMode="auto">
          <a:xfrm>
            <a:off x="5715000" y="3200400"/>
            <a:ext cx="1143000" cy="579438"/>
          </a:xfrm>
          <a:prstGeom prst="rect">
            <a:avLst/>
          </a:prstGeom>
          <a:noFill/>
          <a:ln w="9525">
            <a:noFill/>
            <a:miter lim="800000"/>
            <a:headEnd/>
            <a:tailEnd/>
          </a:ln>
        </p:spPr>
        <p:txBody>
          <a:bodyPr>
            <a:spAutoFit/>
          </a:bodyPr>
          <a:lstStyle/>
          <a:p>
            <a:pPr eaLnBrk="0" hangingPunct="0">
              <a:spcBef>
                <a:spcPct val="50000"/>
              </a:spcBef>
            </a:pPr>
            <a:r>
              <a:rPr lang="ja-JP" altLang="en-US" sz="3200" b="1">
                <a:solidFill>
                  <a:srgbClr val="03471A"/>
                </a:solidFill>
                <a:latin typeface="HG丸ｺﾞｼｯｸM-PRO" pitchFamily="50" charset="-128"/>
                <a:ea typeface="HG丸ｺﾞｼｯｸM-PRO" pitchFamily="50" charset="-128"/>
              </a:rPr>
              <a:t>肝臓</a:t>
            </a:r>
          </a:p>
        </p:txBody>
      </p:sp>
      <p:sp>
        <p:nvSpPr>
          <p:cNvPr id="47144" name="Text Box 40"/>
          <p:cNvSpPr txBox="1">
            <a:spLocks noChangeArrowheads="1"/>
          </p:cNvSpPr>
          <p:nvPr/>
        </p:nvSpPr>
        <p:spPr bwMode="auto">
          <a:xfrm>
            <a:off x="5791200" y="3810000"/>
            <a:ext cx="609600" cy="579438"/>
          </a:xfrm>
          <a:prstGeom prst="rect">
            <a:avLst/>
          </a:prstGeom>
          <a:noFill/>
          <a:ln w="9525">
            <a:noFill/>
            <a:miter lim="800000"/>
            <a:headEnd/>
            <a:tailEnd/>
          </a:ln>
        </p:spPr>
        <p:txBody>
          <a:bodyPr>
            <a:spAutoFit/>
          </a:bodyPr>
          <a:lstStyle/>
          <a:p>
            <a:pPr eaLnBrk="0" hangingPunct="0">
              <a:spcBef>
                <a:spcPct val="50000"/>
              </a:spcBef>
            </a:pPr>
            <a:r>
              <a:rPr lang="ja-JP" altLang="en-US" sz="3200" b="1">
                <a:solidFill>
                  <a:srgbClr val="03471A"/>
                </a:solidFill>
                <a:latin typeface="HG丸ｺﾞｼｯｸM-PRO" pitchFamily="50" charset="-128"/>
                <a:ea typeface="HG丸ｺﾞｼｯｸM-PRO" pitchFamily="50" charset="-128"/>
              </a:rPr>
              <a:t>胃</a:t>
            </a:r>
          </a:p>
        </p:txBody>
      </p:sp>
      <p:sp>
        <p:nvSpPr>
          <p:cNvPr id="47150" name="Text Box 46"/>
          <p:cNvSpPr txBox="1">
            <a:spLocks noChangeArrowheads="1"/>
          </p:cNvSpPr>
          <p:nvPr/>
        </p:nvSpPr>
        <p:spPr bwMode="auto">
          <a:xfrm>
            <a:off x="7391400" y="2362200"/>
            <a:ext cx="1447800" cy="1554163"/>
          </a:xfrm>
          <a:prstGeom prst="rect">
            <a:avLst/>
          </a:prstGeom>
          <a:noFill/>
          <a:ln w="9525">
            <a:noFill/>
            <a:miter lim="800000"/>
            <a:headEnd/>
            <a:tailEnd/>
          </a:ln>
        </p:spPr>
        <p:txBody>
          <a:bodyPr>
            <a:spAutoFit/>
          </a:bodyPr>
          <a:lstStyle/>
          <a:p>
            <a:pPr eaLnBrk="0" hangingPunct="0">
              <a:spcBef>
                <a:spcPct val="50000"/>
              </a:spcBef>
            </a:pPr>
            <a:r>
              <a:rPr kumimoji="0" lang="ja-JP" altLang="en-US" sz="3200"/>
              <a:t>内臓の病気になる</a:t>
            </a:r>
          </a:p>
        </p:txBody>
      </p:sp>
      <p:sp>
        <p:nvSpPr>
          <p:cNvPr id="47151" name="AutoShape 47"/>
          <p:cNvSpPr>
            <a:spLocks noChangeArrowheads="1"/>
          </p:cNvSpPr>
          <p:nvPr/>
        </p:nvSpPr>
        <p:spPr bwMode="auto">
          <a:xfrm>
            <a:off x="7772400" y="3962400"/>
            <a:ext cx="304800" cy="457200"/>
          </a:xfrm>
          <a:prstGeom prst="downArrow">
            <a:avLst>
              <a:gd name="adj1" fmla="val 50000"/>
              <a:gd name="adj2" fmla="val 37500"/>
            </a:avLst>
          </a:prstGeom>
          <a:solidFill>
            <a:srgbClr val="CCFFFF"/>
          </a:solidFill>
          <a:ln w="9525">
            <a:solidFill>
              <a:schemeClr val="tx1"/>
            </a:solidFill>
            <a:miter lim="800000"/>
            <a:headEnd/>
            <a:tailEnd/>
          </a:ln>
        </p:spPr>
        <p:txBody>
          <a:bodyPr vert="eaVert" wrap="none" anchor="ctr"/>
          <a:lstStyle/>
          <a:p>
            <a:pPr eaLnBrk="0" hangingPunct="0"/>
            <a:endParaRPr kumimoji="0" lang="ja-JP" altLang="en-US" sz="3200"/>
          </a:p>
        </p:txBody>
      </p:sp>
      <p:pic>
        <p:nvPicPr>
          <p:cNvPr id="47152" name="Picture 48" descr="酒を断わる少年"/>
          <p:cNvPicPr>
            <a:picLocks noChangeAspect="1" noChangeArrowheads="1"/>
          </p:cNvPicPr>
          <p:nvPr/>
        </p:nvPicPr>
        <p:blipFill>
          <a:blip r:embed="rId2"/>
          <a:srcRect/>
          <a:stretch>
            <a:fillRect/>
          </a:stretch>
        </p:blipFill>
        <p:spPr bwMode="auto">
          <a:xfrm>
            <a:off x="7239000" y="5334000"/>
            <a:ext cx="1524000" cy="1274763"/>
          </a:xfrm>
          <a:prstGeom prst="rect">
            <a:avLst/>
          </a:prstGeom>
          <a:noFill/>
          <a:ln w="9525">
            <a:noFill/>
            <a:miter lim="800000"/>
            <a:headEnd/>
            <a:tailEnd/>
          </a:ln>
        </p:spPr>
      </p:pic>
      <p:sp>
        <p:nvSpPr>
          <p:cNvPr id="47153" name="Text Box 49"/>
          <p:cNvSpPr txBox="1">
            <a:spLocks noChangeArrowheads="1"/>
          </p:cNvSpPr>
          <p:nvPr/>
        </p:nvSpPr>
        <p:spPr bwMode="auto">
          <a:xfrm>
            <a:off x="5103341" y="4495800"/>
            <a:ext cx="4040660" cy="954107"/>
          </a:xfrm>
          <a:prstGeom prst="rect">
            <a:avLst/>
          </a:prstGeom>
          <a:noFill/>
          <a:ln w="9525">
            <a:noFill/>
            <a:miter lim="800000"/>
            <a:headEnd/>
            <a:tailEnd/>
          </a:ln>
        </p:spPr>
        <p:txBody>
          <a:bodyPr wrap="square">
            <a:spAutoFit/>
          </a:bodyPr>
          <a:lstStyle/>
          <a:p>
            <a:pPr eaLnBrk="0" hangingPunct="0">
              <a:spcBef>
                <a:spcPct val="50000"/>
              </a:spcBef>
            </a:pPr>
            <a:r>
              <a:rPr kumimoji="0" lang="ja-JP" altLang="en-US" sz="2800" dirty="0">
                <a:solidFill>
                  <a:srgbClr val="FF3300"/>
                </a:solidFill>
              </a:rPr>
              <a:t>　　　２０歳までは　お酒は飲まないでね！</a:t>
            </a:r>
          </a:p>
        </p:txBody>
      </p:sp>
      <p:sp>
        <p:nvSpPr>
          <p:cNvPr id="47154" name="AutoShape 50"/>
          <p:cNvSpPr>
            <a:spLocks/>
          </p:cNvSpPr>
          <p:nvPr/>
        </p:nvSpPr>
        <p:spPr bwMode="auto">
          <a:xfrm>
            <a:off x="6858000" y="2057400"/>
            <a:ext cx="304800" cy="2438400"/>
          </a:xfrm>
          <a:prstGeom prst="rightBrace">
            <a:avLst>
              <a:gd name="adj1" fmla="val 66667"/>
              <a:gd name="adj2" fmla="val 50000"/>
            </a:avLst>
          </a:prstGeom>
          <a:noFill/>
          <a:ln w="44450">
            <a:solidFill>
              <a:schemeClr val="tx2"/>
            </a:solidFill>
            <a:round/>
            <a:headEnd/>
            <a:tailEnd/>
          </a:ln>
        </p:spPr>
        <p:txBody>
          <a:bodyPr wrap="none" anchor="ctr"/>
          <a:lstStyle/>
          <a:p>
            <a:pPr algn="ctr" eaLnBrk="0" hangingPunct="0"/>
            <a:endParaRPr kumimoji="0" lang="ja-JP" altLang="ja-JP" b="1"/>
          </a:p>
        </p:txBody>
      </p:sp>
      <p:pic>
        <p:nvPicPr>
          <p:cNvPr id="118799" name="Picture 51"/>
          <p:cNvPicPr>
            <a:picLocks noChangeAspect="1" noChangeArrowheads="1"/>
          </p:cNvPicPr>
          <p:nvPr/>
        </p:nvPicPr>
        <p:blipFill>
          <a:blip r:embed="rId3"/>
          <a:srcRect/>
          <a:stretch>
            <a:fillRect/>
          </a:stretch>
        </p:blipFill>
        <p:spPr bwMode="auto">
          <a:xfrm>
            <a:off x="2730500" y="1600200"/>
            <a:ext cx="3251200" cy="4876800"/>
          </a:xfrm>
          <a:prstGeom prst="rect">
            <a:avLst/>
          </a:prstGeom>
          <a:noFill/>
          <a:ln w="9525">
            <a:noFill/>
            <a:miter lim="800000"/>
            <a:headEnd/>
            <a:tailEnd/>
          </a:ln>
        </p:spPr>
      </p:pic>
      <p:sp>
        <p:nvSpPr>
          <p:cNvPr id="47156" name="AutoShape 52"/>
          <p:cNvSpPr>
            <a:spLocks noChangeArrowheads="1"/>
          </p:cNvSpPr>
          <p:nvPr/>
        </p:nvSpPr>
        <p:spPr bwMode="auto">
          <a:xfrm>
            <a:off x="228600" y="1447800"/>
            <a:ext cx="3124200" cy="2743200"/>
          </a:xfrm>
          <a:prstGeom prst="wedgeRoundRectCallout">
            <a:avLst>
              <a:gd name="adj1" fmla="val 65750"/>
              <a:gd name="adj2" fmla="val -27315"/>
              <a:gd name="adj3" fmla="val 16667"/>
            </a:avLst>
          </a:prstGeom>
          <a:solidFill>
            <a:srgbClr val="FFFF00"/>
          </a:solidFill>
          <a:ln w="9525">
            <a:solidFill>
              <a:schemeClr val="tx1"/>
            </a:solidFill>
            <a:miter lim="800000"/>
            <a:headEnd/>
            <a:tailEnd/>
          </a:ln>
        </p:spPr>
        <p:txBody>
          <a:bodyPr/>
          <a:lstStyle/>
          <a:p>
            <a:r>
              <a:rPr lang="ja-JP" altLang="en-US" sz="2800" b="1">
                <a:solidFill>
                  <a:srgbClr val="03471A"/>
                </a:solidFill>
                <a:latin typeface="HG丸ｺﾞｼｯｸM-PRO" pitchFamily="50" charset="-128"/>
                <a:ea typeface="HG丸ｺﾞｼｯｸM-PRO" pitchFamily="50" charset="-128"/>
              </a:rPr>
              <a:t>脳の働きが悪くなり、考える力がにぶったり、思ったように体が動かなくなったりします</a:t>
            </a:r>
            <a:r>
              <a:rPr lang="ja-JP" altLang="en-US">
                <a:solidFill>
                  <a:srgbClr val="03471A"/>
                </a:solidFill>
                <a:latin typeface="HG丸ｺﾞｼｯｸM-PRO" pitchFamily="50" charset="-128"/>
                <a:ea typeface="HG丸ｺﾞｼｯｸM-PRO" pitchFamily="50" charset="-128"/>
              </a:rPr>
              <a:t>。</a:t>
            </a:r>
          </a:p>
          <a:p>
            <a:endParaRPr lang="ja-JP" altLang="en-US" b="1">
              <a:solidFill>
                <a:srgbClr val="03471A"/>
              </a:solidFill>
              <a:latin typeface="HG丸ｺﾞｼｯｸM-PRO" pitchFamily="50" charset="-128"/>
              <a:ea typeface="HG丸ｺﾞｼｯｸM-PRO" pitchFamily="50" charset="-128"/>
            </a:endParaRPr>
          </a:p>
          <a:p>
            <a:pPr algn="ctr" eaLnBrk="0" hangingPunct="0"/>
            <a:endParaRPr kumimoji="0" lang="en-US" altLang="ja-JP"/>
          </a:p>
        </p:txBody>
      </p:sp>
      <p:sp>
        <p:nvSpPr>
          <p:cNvPr id="47157" name="Line 53"/>
          <p:cNvSpPr>
            <a:spLocks noChangeShapeType="1"/>
          </p:cNvSpPr>
          <p:nvPr/>
        </p:nvSpPr>
        <p:spPr bwMode="auto">
          <a:xfrm>
            <a:off x="4724400" y="1981200"/>
            <a:ext cx="990600" cy="304800"/>
          </a:xfrm>
          <a:prstGeom prst="line">
            <a:avLst/>
          </a:prstGeom>
          <a:noFill/>
          <a:ln w="57150">
            <a:solidFill>
              <a:srgbClr val="FF3300"/>
            </a:solidFill>
            <a:round/>
            <a:headEnd/>
            <a:tailEnd type="triangle" w="med" len="med"/>
          </a:ln>
        </p:spPr>
        <p:txBody>
          <a:bodyPr/>
          <a:lstStyle/>
          <a:p>
            <a:endParaRPr lang="ja-JP" altLang="en-US"/>
          </a:p>
        </p:txBody>
      </p:sp>
      <p:sp>
        <p:nvSpPr>
          <p:cNvPr id="47158" name="Line 54"/>
          <p:cNvSpPr>
            <a:spLocks noChangeShapeType="1"/>
          </p:cNvSpPr>
          <p:nvPr/>
        </p:nvSpPr>
        <p:spPr bwMode="auto">
          <a:xfrm flipV="1">
            <a:off x="4572000" y="2895600"/>
            <a:ext cx="1066800" cy="838200"/>
          </a:xfrm>
          <a:prstGeom prst="line">
            <a:avLst/>
          </a:prstGeom>
          <a:noFill/>
          <a:ln w="57150">
            <a:solidFill>
              <a:srgbClr val="FF3300"/>
            </a:solidFill>
            <a:round/>
            <a:headEnd/>
            <a:tailEnd type="triangle" w="med" len="med"/>
          </a:ln>
        </p:spPr>
        <p:txBody>
          <a:bodyPr/>
          <a:lstStyle/>
          <a:p>
            <a:endParaRPr lang="ja-JP" altLang="en-US"/>
          </a:p>
        </p:txBody>
      </p:sp>
      <p:sp>
        <p:nvSpPr>
          <p:cNvPr id="47159" name="Line 55"/>
          <p:cNvSpPr>
            <a:spLocks noChangeShapeType="1"/>
          </p:cNvSpPr>
          <p:nvPr/>
        </p:nvSpPr>
        <p:spPr bwMode="auto">
          <a:xfrm flipV="1">
            <a:off x="4191000" y="3581400"/>
            <a:ext cx="1447800" cy="609600"/>
          </a:xfrm>
          <a:prstGeom prst="line">
            <a:avLst/>
          </a:prstGeom>
          <a:noFill/>
          <a:ln w="57150">
            <a:solidFill>
              <a:srgbClr val="FF3300"/>
            </a:solidFill>
            <a:round/>
            <a:headEnd/>
            <a:tailEnd type="triangle" w="med" len="med"/>
          </a:ln>
        </p:spPr>
        <p:txBody>
          <a:bodyPr/>
          <a:lstStyle/>
          <a:p>
            <a:endParaRPr lang="ja-JP" altLang="en-US"/>
          </a:p>
        </p:txBody>
      </p:sp>
      <p:sp>
        <p:nvSpPr>
          <p:cNvPr id="47160" name="Line 56"/>
          <p:cNvSpPr>
            <a:spLocks noChangeShapeType="1"/>
          </p:cNvSpPr>
          <p:nvPr/>
        </p:nvSpPr>
        <p:spPr bwMode="auto">
          <a:xfrm flipV="1">
            <a:off x="4648200" y="4114800"/>
            <a:ext cx="1066800" cy="152400"/>
          </a:xfrm>
          <a:prstGeom prst="line">
            <a:avLst/>
          </a:prstGeom>
          <a:noFill/>
          <a:ln w="57150">
            <a:solidFill>
              <a:srgbClr val="FF3300"/>
            </a:solidFill>
            <a:round/>
            <a:headEnd/>
            <a:tailEnd type="triangle" w="med" len="med"/>
          </a:ln>
        </p:spPr>
        <p:txBody>
          <a:bodyPr/>
          <a:lstStyle/>
          <a:p>
            <a:endParaRPr lang="ja-JP" alt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7156"/>
                                        </p:tgtEl>
                                        <p:attrNameLst>
                                          <p:attrName>style.visibility</p:attrName>
                                        </p:attrNameLst>
                                      </p:cBhvr>
                                      <p:to>
                                        <p:strVal val="visible"/>
                                      </p:to>
                                    </p:set>
                                    <p:animEffect transition="in" filter="wipe(right)">
                                      <p:cBhvr>
                                        <p:cTn id="7" dur="500"/>
                                        <p:tgtEl>
                                          <p:spTgt spid="471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7138"/>
                                        </p:tgtEl>
                                        <p:attrNameLst>
                                          <p:attrName>style.visibility</p:attrName>
                                        </p:attrNameLst>
                                      </p:cBhvr>
                                      <p:to>
                                        <p:strVal val="visible"/>
                                      </p:to>
                                    </p:set>
                                    <p:animEffect transition="in" filter="box(out)">
                                      <p:cBhvr>
                                        <p:cTn id="12" dur="500"/>
                                        <p:tgtEl>
                                          <p:spTgt spid="47138"/>
                                        </p:tgtEl>
                                      </p:cBhvr>
                                    </p:animEffect>
                                  </p:childTnLst>
                                </p:cTn>
                              </p:par>
                            </p:childTnLst>
                          </p:cTn>
                        </p:par>
                        <p:par>
                          <p:cTn id="13" fill="hold">
                            <p:stCondLst>
                              <p:cond delay="500"/>
                            </p:stCondLst>
                            <p:childTnLst>
                              <p:par>
                                <p:cTn id="14" presetID="22" presetClass="entr" presetSubtype="1" fill="hold" grpId="0" nodeType="afterEffect">
                                  <p:stCondLst>
                                    <p:cond delay="1000"/>
                                  </p:stCondLst>
                                  <p:childTnLst>
                                    <p:set>
                                      <p:cBhvr>
                                        <p:cTn id="15" dur="1" fill="hold">
                                          <p:stCondLst>
                                            <p:cond delay="0"/>
                                          </p:stCondLst>
                                        </p:cTn>
                                        <p:tgtEl>
                                          <p:spTgt spid="47140"/>
                                        </p:tgtEl>
                                        <p:attrNameLst>
                                          <p:attrName>style.visibility</p:attrName>
                                        </p:attrNameLst>
                                      </p:cBhvr>
                                      <p:to>
                                        <p:strVal val="visible"/>
                                      </p:to>
                                    </p:set>
                                    <p:animEffect transition="in" filter="wipe(up)">
                                      <p:cBhvr>
                                        <p:cTn id="16" dur="500"/>
                                        <p:tgtEl>
                                          <p:spTgt spid="47140"/>
                                        </p:tgtEl>
                                      </p:cBhvr>
                                    </p:animEffect>
                                  </p:childTnLst>
                                </p:cTn>
                              </p:par>
                            </p:childTnLst>
                          </p:cTn>
                        </p:par>
                        <p:par>
                          <p:cTn id="17" fill="hold">
                            <p:stCondLst>
                              <p:cond delay="2000"/>
                            </p:stCondLst>
                            <p:childTnLst>
                              <p:par>
                                <p:cTn id="18" presetID="22" presetClass="entr" presetSubtype="8" fill="hold" grpId="0" nodeType="afterEffect">
                                  <p:stCondLst>
                                    <p:cond delay="1000"/>
                                  </p:stCondLst>
                                  <p:childTnLst>
                                    <p:set>
                                      <p:cBhvr>
                                        <p:cTn id="19" dur="1" fill="hold">
                                          <p:stCondLst>
                                            <p:cond delay="0"/>
                                          </p:stCondLst>
                                        </p:cTn>
                                        <p:tgtEl>
                                          <p:spTgt spid="47157"/>
                                        </p:tgtEl>
                                        <p:attrNameLst>
                                          <p:attrName>style.visibility</p:attrName>
                                        </p:attrNameLst>
                                      </p:cBhvr>
                                      <p:to>
                                        <p:strVal val="visible"/>
                                      </p:to>
                                    </p:set>
                                    <p:animEffect transition="in" filter="wipe(left)">
                                      <p:cBhvr>
                                        <p:cTn id="20" dur="500"/>
                                        <p:tgtEl>
                                          <p:spTgt spid="47157"/>
                                        </p:tgtEl>
                                      </p:cBhvr>
                                    </p:animEffect>
                                  </p:childTnLst>
                                </p:cTn>
                              </p:par>
                            </p:childTnLst>
                          </p:cTn>
                        </p:par>
                        <p:par>
                          <p:cTn id="21" fill="hold">
                            <p:stCondLst>
                              <p:cond delay="3500"/>
                            </p:stCondLst>
                            <p:childTnLst>
                              <p:par>
                                <p:cTn id="22" presetID="1" presetClass="entr" presetSubtype="0" fill="hold" grpId="0" nodeType="afterEffect">
                                  <p:stCondLst>
                                    <p:cond delay="1000"/>
                                  </p:stCondLst>
                                  <p:childTnLst>
                                    <p:set>
                                      <p:cBhvr>
                                        <p:cTn id="23" dur="1" fill="hold">
                                          <p:stCondLst>
                                            <p:cond delay="499"/>
                                          </p:stCondLst>
                                        </p:cTn>
                                        <p:tgtEl>
                                          <p:spTgt spid="47141"/>
                                        </p:tgtEl>
                                        <p:attrNameLst>
                                          <p:attrName>style.visibility</p:attrName>
                                        </p:attrNameLst>
                                      </p:cBhvr>
                                      <p:to>
                                        <p:strVal val="visible"/>
                                      </p:to>
                                    </p:set>
                                  </p:childTnLst>
                                </p:cTn>
                              </p:par>
                            </p:childTnLst>
                          </p:cTn>
                        </p:par>
                        <p:par>
                          <p:cTn id="24" fill="hold">
                            <p:stCondLst>
                              <p:cond delay="5000"/>
                            </p:stCondLst>
                            <p:childTnLst>
                              <p:par>
                                <p:cTn id="25" presetID="22" presetClass="entr" presetSubtype="8" fill="hold" grpId="0" nodeType="afterEffect">
                                  <p:stCondLst>
                                    <p:cond delay="1000"/>
                                  </p:stCondLst>
                                  <p:childTnLst>
                                    <p:set>
                                      <p:cBhvr>
                                        <p:cTn id="26" dur="1" fill="hold">
                                          <p:stCondLst>
                                            <p:cond delay="0"/>
                                          </p:stCondLst>
                                        </p:cTn>
                                        <p:tgtEl>
                                          <p:spTgt spid="47158"/>
                                        </p:tgtEl>
                                        <p:attrNameLst>
                                          <p:attrName>style.visibility</p:attrName>
                                        </p:attrNameLst>
                                      </p:cBhvr>
                                      <p:to>
                                        <p:strVal val="visible"/>
                                      </p:to>
                                    </p:set>
                                    <p:animEffect transition="in" filter="wipe(left)">
                                      <p:cBhvr>
                                        <p:cTn id="27" dur="500"/>
                                        <p:tgtEl>
                                          <p:spTgt spid="47158"/>
                                        </p:tgtEl>
                                      </p:cBhvr>
                                    </p:animEffect>
                                  </p:childTnLst>
                                </p:cTn>
                              </p:par>
                            </p:childTnLst>
                          </p:cTn>
                        </p:par>
                        <p:par>
                          <p:cTn id="28" fill="hold">
                            <p:stCondLst>
                              <p:cond delay="6500"/>
                            </p:stCondLst>
                            <p:childTnLst>
                              <p:par>
                                <p:cTn id="29" presetID="1" presetClass="entr" presetSubtype="0" fill="hold" grpId="0" nodeType="afterEffect">
                                  <p:stCondLst>
                                    <p:cond delay="1000"/>
                                  </p:stCondLst>
                                  <p:childTnLst>
                                    <p:set>
                                      <p:cBhvr>
                                        <p:cTn id="30" dur="1" fill="hold">
                                          <p:stCondLst>
                                            <p:cond delay="499"/>
                                          </p:stCondLst>
                                        </p:cTn>
                                        <p:tgtEl>
                                          <p:spTgt spid="47142"/>
                                        </p:tgtEl>
                                        <p:attrNameLst>
                                          <p:attrName>style.visibility</p:attrName>
                                        </p:attrNameLst>
                                      </p:cBhvr>
                                      <p:to>
                                        <p:strVal val="visible"/>
                                      </p:to>
                                    </p:set>
                                  </p:childTnLst>
                                </p:cTn>
                              </p:par>
                            </p:childTnLst>
                          </p:cTn>
                        </p:par>
                        <p:par>
                          <p:cTn id="31" fill="hold">
                            <p:stCondLst>
                              <p:cond delay="8000"/>
                            </p:stCondLst>
                            <p:childTnLst>
                              <p:par>
                                <p:cTn id="32" presetID="22" presetClass="entr" presetSubtype="8" fill="hold" grpId="0" nodeType="afterEffect">
                                  <p:stCondLst>
                                    <p:cond delay="1000"/>
                                  </p:stCondLst>
                                  <p:childTnLst>
                                    <p:set>
                                      <p:cBhvr>
                                        <p:cTn id="33" dur="1" fill="hold">
                                          <p:stCondLst>
                                            <p:cond delay="0"/>
                                          </p:stCondLst>
                                        </p:cTn>
                                        <p:tgtEl>
                                          <p:spTgt spid="47159"/>
                                        </p:tgtEl>
                                        <p:attrNameLst>
                                          <p:attrName>style.visibility</p:attrName>
                                        </p:attrNameLst>
                                      </p:cBhvr>
                                      <p:to>
                                        <p:strVal val="visible"/>
                                      </p:to>
                                    </p:set>
                                    <p:animEffect transition="in" filter="wipe(left)">
                                      <p:cBhvr>
                                        <p:cTn id="34" dur="500"/>
                                        <p:tgtEl>
                                          <p:spTgt spid="47159"/>
                                        </p:tgtEl>
                                      </p:cBhvr>
                                    </p:animEffect>
                                  </p:childTnLst>
                                </p:cTn>
                              </p:par>
                            </p:childTnLst>
                          </p:cTn>
                        </p:par>
                        <p:par>
                          <p:cTn id="35" fill="hold">
                            <p:stCondLst>
                              <p:cond delay="9500"/>
                            </p:stCondLst>
                            <p:childTnLst>
                              <p:par>
                                <p:cTn id="36" presetID="1" presetClass="entr" presetSubtype="0" fill="hold" grpId="0" nodeType="afterEffect">
                                  <p:stCondLst>
                                    <p:cond delay="1000"/>
                                  </p:stCondLst>
                                  <p:childTnLst>
                                    <p:set>
                                      <p:cBhvr>
                                        <p:cTn id="37" dur="1" fill="hold">
                                          <p:stCondLst>
                                            <p:cond delay="499"/>
                                          </p:stCondLst>
                                        </p:cTn>
                                        <p:tgtEl>
                                          <p:spTgt spid="47143"/>
                                        </p:tgtEl>
                                        <p:attrNameLst>
                                          <p:attrName>style.visibility</p:attrName>
                                        </p:attrNameLst>
                                      </p:cBhvr>
                                      <p:to>
                                        <p:strVal val="visible"/>
                                      </p:to>
                                    </p:set>
                                  </p:childTnLst>
                                </p:cTn>
                              </p:par>
                            </p:childTnLst>
                          </p:cTn>
                        </p:par>
                        <p:par>
                          <p:cTn id="38" fill="hold">
                            <p:stCondLst>
                              <p:cond delay="11000"/>
                            </p:stCondLst>
                            <p:childTnLst>
                              <p:par>
                                <p:cTn id="39" presetID="22" presetClass="entr" presetSubtype="8" fill="hold" grpId="0" nodeType="afterEffect">
                                  <p:stCondLst>
                                    <p:cond delay="1000"/>
                                  </p:stCondLst>
                                  <p:childTnLst>
                                    <p:set>
                                      <p:cBhvr>
                                        <p:cTn id="40" dur="1" fill="hold">
                                          <p:stCondLst>
                                            <p:cond delay="0"/>
                                          </p:stCondLst>
                                        </p:cTn>
                                        <p:tgtEl>
                                          <p:spTgt spid="47160"/>
                                        </p:tgtEl>
                                        <p:attrNameLst>
                                          <p:attrName>style.visibility</p:attrName>
                                        </p:attrNameLst>
                                      </p:cBhvr>
                                      <p:to>
                                        <p:strVal val="visible"/>
                                      </p:to>
                                    </p:set>
                                    <p:animEffect transition="in" filter="wipe(left)">
                                      <p:cBhvr>
                                        <p:cTn id="41" dur="500"/>
                                        <p:tgtEl>
                                          <p:spTgt spid="47160"/>
                                        </p:tgtEl>
                                      </p:cBhvr>
                                    </p:animEffect>
                                  </p:childTnLst>
                                </p:cTn>
                              </p:par>
                            </p:childTnLst>
                          </p:cTn>
                        </p:par>
                        <p:par>
                          <p:cTn id="42" fill="hold">
                            <p:stCondLst>
                              <p:cond delay="12500"/>
                            </p:stCondLst>
                            <p:childTnLst>
                              <p:par>
                                <p:cTn id="43" presetID="1" presetClass="entr" presetSubtype="0" fill="hold" grpId="0" nodeType="afterEffect">
                                  <p:stCondLst>
                                    <p:cond delay="1000"/>
                                  </p:stCondLst>
                                  <p:childTnLst>
                                    <p:set>
                                      <p:cBhvr>
                                        <p:cTn id="44" dur="1" fill="hold">
                                          <p:stCondLst>
                                            <p:cond delay="499"/>
                                          </p:stCondLst>
                                        </p:cTn>
                                        <p:tgtEl>
                                          <p:spTgt spid="47144"/>
                                        </p:tgtEl>
                                        <p:attrNameLst>
                                          <p:attrName>style.visibility</p:attrName>
                                        </p:attrNameLst>
                                      </p:cBhvr>
                                      <p:to>
                                        <p:strVal val="visible"/>
                                      </p:to>
                                    </p:set>
                                  </p:childTnLst>
                                </p:cTn>
                              </p:par>
                            </p:childTnLst>
                          </p:cTn>
                        </p:par>
                        <p:par>
                          <p:cTn id="45" fill="hold">
                            <p:stCondLst>
                              <p:cond delay="14000"/>
                            </p:stCondLst>
                            <p:childTnLst>
                              <p:par>
                                <p:cTn id="46" presetID="22" presetClass="entr" presetSubtype="8" fill="hold" grpId="0" nodeType="afterEffect">
                                  <p:stCondLst>
                                    <p:cond delay="1000"/>
                                  </p:stCondLst>
                                  <p:childTnLst>
                                    <p:set>
                                      <p:cBhvr>
                                        <p:cTn id="47" dur="1" fill="hold">
                                          <p:stCondLst>
                                            <p:cond delay="0"/>
                                          </p:stCondLst>
                                        </p:cTn>
                                        <p:tgtEl>
                                          <p:spTgt spid="47154"/>
                                        </p:tgtEl>
                                        <p:attrNameLst>
                                          <p:attrName>style.visibility</p:attrName>
                                        </p:attrNameLst>
                                      </p:cBhvr>
                                      <p:to>
                                        <p:strVal val="visible"/>
                                      </p:to>
                                    </p:set>
                                    <p:animEffect transition="in" filter="wipe(left)">
                                      <p:cBhvr>
                                        <p:cTn id="48" dur="500"/>
                                        <p:tgtEl>
                                          <p:spTgt spid="47154"/>
                                        </p:tgtEl>
                                      </p:cBhvr>
                                    </p:animEffect>
                                  </p:childTnLst>
                                </p:cTn>
                              </p:par>
                            </p:childTnLst>
                          </p:cTn>
                        </p:par>
                        <p:par>
                          <p:cTn id="49" fill="hold">
                            <p:stCondLst>
                              <p:cond delay="15500"/>
                            </p:stCondLst>
                            <p:childTnLst>
                              <p:par>
                                <p:cTn id="50" presetID="9" presetClass="entr" presetSubtype="0" fill="hold" grpId="0" nodeType="afterEffect">
                                  <p:stCondLst>
                                    <p:cond delay="1000"/>
                                  </p:stCondLst>
                                  <p:childTnLst>
                                    <p:set>
                                      <p:cBhvr>
                                        <p:cTn id="51" dur="1" fill="hold">
                                          <p:stCondLst>
                                            <p:cond delay="0"/>
                                          </p:stCondLst>
                                        </p:cTn>
                                        <p:tgtEl>
                                          <p:spTgt spid="47150"/>
                                        </p:tgtEl>
                                        <p:attrNameLst>
                                          <p:attrName>style.visibility</p:attrName>
                                        </p:attrNameLst>
                                      </p:cBhvr>
                                      <p:to>
                                        <p:strVal val="visible"/>
                                      </p:to>
                                    </p:set>
                                    <p:animEffect transition="in" filter="dissolve">
                                      <p:cBhvr>
                                        <p:cTn id="52" dur="500"/>
                                        <p:tgtEl>
                                          <p:spTgt spid="47150"/>
                                        </p:tgtEl>
                                      </p:cBhvr>
                                    </p:animEffect>
                                  </p:childTnLst>
                                </p:cTn>
                              </p:par>
                            </p:childTnLst>
                          </p:cTn>
                        </p:par>
                        <p:par>
                          <p:cTn id="53" fill="hold">
                            <p:stCondLst>
                              <p:cond delay="17000"/>
                            </p:stCondLst>
                            <p:childTnLst>
                              <p:par>
                                <p:cTn id="54" presetID="22" presetClass="entr" presetSubtype="1" fill="hold" grpId="0" nodeType="afterEffect">
                                  <p:stCondLst>
                                    <p:cond delay="1000"/>
                                  </p:stCondLst>
                                  <p:childTnLst>
                                    <p:set>
                                      <p:cBhvr>
                                        <p:cTn id="55" dur="1" fill="hold">
                                          <p:stCondLst>
                                            <p:cond delay="0"/>
                                          </p:stCondLst>
                                        </p:cTn>
                                        <p:tgtEl>
                                          <p:spTgt spid="47151"/>
                                        </p:tgtEl>
                                        <p:attrNameLst>
                                          <p:attrName>style.visibility</p:attrName>
                                        </p:attrNameLst>
                                      </p:cBhvr>
                                      <p:to>
                                        <p:strVal val="visible"/>
                                      </p:to>
                                    </p:set>
                                    <p:animEffect transition="in" filter="wipe(up)">
                                      <p:cBhvr>
                                        <p:cTn id="56" dur="500"/>
                                        <p:tgtEl>
                                          <p:spTgt spid="47151"/>
                                        </p:tgtEl>
                                      </p:cBhvr>
                                    </p:animEffect>
                                  </p:childTnLst>
                                </p:cTn>
                              </p:par>
                            </p:childTnLst>
                          </p:cTn>
                        </p:par>
                        <p:par>
                          <p:cTn id="57" fill="hold">
                            <p:stCondLst>
                              <p:cond delay="18500"/>
                            </p:stCondLst>
                            <p:childTnLst>
                              <p:par>
                                <p:cTn id="58" presetID="1" presetClass="entr" presetSubtype="0" fill="hold" grpId="0" nodeType="afterEffect">
                                  <p:stCondLst>
                                    <p:cond delay="1000"/>
                                  </p:stCondLst>
                                  <p:childTnLst>
                                    <p:set>
                                      <p:cBhvr>
                                        <p:cTn id="59" dur="1" fill="hold">
                                          <p:stCondLst>
                                            <p:cond delay="499"/>
                                          </p:stCondLst>
                                        </p:cTn>
                                        <p:tgtEl>
                                          <p:spTgt spid="47153"/>
                                        </p:tgtEl>
                                        <p:attrNameLst>
                                          <p:attrName>style.visibility</p:attrName>
                                        </p:attrNameLst>
                                      </p:cBhvr>
                                      <p:to>
                                        <p:strVal val="visible"/>
                                      </p:to>
                                    </p:set>
                                  </p:childTnLst>
                                </p:cTn>
                              </p:par>
                            </p:childTnLst>
                          </p:cTn>
                        </p:par>
                        <p:par>
                          <p:cTn id="60" fill="hold">
                            <p:stCondLst>
                              <p:cond delay="20000"/>
                            </p:stCondLst>
                            <p:childTnLst>
                              <p:par>
                                <p:cTn id="61" presetID="4" presetClass="entr" presetSubtype="32" fill="hold" nodeType="afterEffect">
                                  <p:stCondLst>
                                    <p:cond delay="1000"/>
                                  </p:stCondLst>
                                  <p:childTnLst>
                                    <p:set>
                                      <p:cBhvr>
                                        <p:cTn id="62" dur="1" fill="hold">
                                          <p:stCondLst>
                                            <p:cond delay="0"/>
                                          </p:stCondLst>
                                        </p:cTn>
                                        <p:tgtEl>
                                          <p:spTgt spid="47152"/>
                                        </p:tgtEl>
                                        <p:attrNameLst>
                                          <p:attrName>style.visibility</p:attrName>
                                        </p:attrNameLst>
                                      </p:cBhvr>
                                      <p:to>
                                        <p:strVal val="visible"/>
                                      </p:to>
                                    </p:set>
                                    <p:animEffect transition="in" filter="box(out)">
                                      <p:cBhvr>
                                        <p:cTn id="63" dur="500"/>
                                        <p:tgtEl>
                                          <p:spTgt spid="47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8" grpId="0" autoUpdateAnimBg="0"/>
      <p:bldP spid="47140" grpId="0" animBg="1"/>
      <p:bldP spid="47141" grpId="0" autoUpdateAnimBg="0"/>
      <p:bldP spid="47142" grpId="0" autoUpdateAnimBg="0"/>
      <p:bldP spid="47143" grpId="0" autoUpdateAnimBg="0"/>
      <p:bldP spid="47144" grpId="0" autoUpdateAnimBg="0"/>
      <p:bldP spid="47150" grpId="0" autoUpdateAnimBg="0"/>
      <p:bldP spid="47151" grpId="0" animBg="1"/>
      <p:bldP spid="47153" grpId="0" autoUpdateAnimBg="0"/>
      <p:bldP spid="47154" grpId="0" animBg="1" autoUpdateAnimBg="0"/>
      <p:bldP spid="47156" grpId="0" animBg="1" autoUpdateAnimBg="0"/>
      <p:bldP spid="47157" grpId="0" animBg="1"/>
      <p:bldP spid="47158" grpId="0" animBg="1"/>
      <p:bldP spid="47159" grpId="0" animBg="1"/>
      <p:bldP spid="4716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887663"/>
            <a:ext cx="52927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1" name="AutoShape 3"/>
          <p:cNvSpPr>
            <a:spLocks noChangeArrowheads="1"/>
          </p:cNvSpPr>
          <p:nvPr/>
        </p:nvSpPr>
        <p:spPr bwMode="auto">
          <a:xfrm>
            <a:off x="1458291" y="297934"/>
            <a:ext cx="7113415" cy="2267465"/>
          </a:xfrm>
          <a:prstGeom prst="wedgeRoundRectCallout">
            <a:avLst>
              <a:gd name="adj1" fmla="val 19454"/>
              <a:gd name="adj2" fmla="val 66370"/>
              <a:gd name="adj3" fmla="val 16667"/>
            </a:avLst>
          </a:prstGeom>
          <a:solidFill>
            <a:srgbClr val="CCFFFF"/>
          </a:solidFill>
          <a:ln w="9525">
            <a:noFill/>
            <a:miter lim="800000"/>
            <a:headEnd/>
            <a:tailEnd/>
          </a:ln>
          <a:effectLst/>
        </p:spPr>
        <p:txBody>
          <a:bodyPr/>
          <a:lstStyle/>
          <a:p>
            <a:pPr>
              <a:defRPr/>
            </a:pPr>
            <a:endParaRPr lang="ja-JP" altLang="ja-JP" sz="8000" b="1">
              <a:solidFill>
                <a:srgbClr val="1C1C1C"/>
              </a:solidFill>
              <a:effectLst>
                <a:outerShdw blurRad="38100" dist="38100" dir="2700000" algn="tl">
                  <a:srgbClr val="000000"/>
                </a:outerShdw>
              </a:effectLst>
              <a:ea typeface="ＭＳ ゴシック" pitchFamily="49" charset="-128"/>
            </a:endParaRPr>
          </a:p>
        </p:txBody>
      </p:sp>
      <p:sp>
        <p:nvSpPr>
          <p:cNvPr id="93189" name="Oval 6"/>
          <p:cNvSpPr>
            <a:spLocks noChangeArrowheads="1"/>
          </p:cNvSpPr>
          <p:nvPr/>
        </p:nvSpPr>
        <p:spPr bwMode="auto">
          <a:xfrm>
            <a:off x="8305800" y="6172200"/>
            <a:ext cx="531813" cy="530225"/>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r>
              <a:rPr lang="en-US" altLang="ja-JP" sz="3600" b="1">
                <a:solidFill>
                  <a:schemeClr val="bg1"/>
                </a:solidFill>
                <a:latin typeface="HGS創英角ﾎﾟｯﾌﾟ体" pitchFamily="50" charset="-128"/>
                <a:ea typeface="HGS創英角ﾎﾟｯﾌﾟ体" pitchFamily="50" charset="-128"/>
              </a:rPr>
              <a:t>L</a:t>
            </a:r>
          </a:p>
        </p:txBody>
      </p:sp>
      <p:sp>
        <p:nvSpPr>
          <p:cNvPr id="93190" name="Text Box 7"/>
          <p:cNvSpPr txBox="1">
            <a:spLocks noChangeArrowheads="1"/>
          </p:cNvSpPr>
          <p:nvPr/>
        </p:nvSpPr>
        <p:spPr bwMode="auto">
          <a:xfrm>
            <a:off x="1556950" y="347320"/>
            <a:ext cx="7014755"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lnSpc>
                <a:spcPct val="120000"/>
              </a:lnSpc>
            </a:pPr>
            <a:r>
              <a:rPr lang="ja-JP" altLang="en-US" sz="7200" b="1" dirty="0">
                <a:solidFill>
                  <a:srgbClr val="1C1C1C"/>
                </a:solidFill>
                <a:ea typeface="ＭＳ Ｐゴシック" charset="-128"/>
              </a:rPr>
              <a:t>学校薬剤師紹介</a:t>
            </a:r>
            <a:endParaRPr lang="ja-JP" altLang="en-US" sz="7200" dirty="0">
              <a:ea typeface="ＭＳ Ｐゴシック" charset="-128"/>
            </a:endParaRPr>
          </a:p>
        </p:txBody>
      </p:sp>
      <p:sp>
        <p:nvSpPr>
          <p:cNvPr id="93193" name="Text Box 1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20864551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250825" y="1412875"/>
            <a:ext cx="8763000" cy="5105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48131" name="Rectangle 3"/>
          <p:cNvSpPr>
            <a:spLocks noGrp="1" noChangeArrowheads="1"/>
          </p:cNvSpPr>
          <p:nvPr>
            <p:ph type="title" idx="4294967295"/>
          </p:nvPr>
        </p:nvSpPr>
        <p:spPr>
          <a:xfrm>
            <a:off x="0" y="381000"/>
            <a:ext cx="8534400" cy="685800"/>
          </a:xfrm>
        </p:spPr>
        <p:txBody>
          <a:bodyPr/>
          <a:lstStyle/>
          <a:p>
            <a:pPr eaLnBrk="1" hangingPunct="1">
              <a:defRPr/>
            </a:pPr>
            <a:r>
              <a:rPr lang="ja-JP" altLang="en-US" sz="2500">
                <a:solidFill>
                  <a:srgbClr val="03471A"/>
                </a:solidFill>
                <a:effectLst>
                  <a:outerShdw blurRad="38100" dist="38100" dir="2700000" algn="tl">
                    <a:srgbClr val="C0C0C0"/>
                  </a:outerShdw>
                </a:effectLst>
              </a:rPr>
              <a:t>正常な肝臓とお酒を飲み続けた人の肝臓</a:t>
            </a:r>
          </a:p>
        </p:txBody>
      </p:sp>
      <p:sp>
        <p:nvSpPr>
          <p:cNvPr id="48139" name="Rectangle 11"/>
          <p:cNvSpPr>
            <a:spLocks noGrp="1" noChangeArrowheads="1"/>
          </p:cNvSpPr>
          <p:nvPr>
            <p:ph type="body" sz="half" idx="4294967295"/>
          </p:nvPr>
        </p:nvSpPr>
        <p:spPr>
          <a:xfrm>
            <a:off x="6116638" y="2297113"/>
            <a:ext cx="3027362" cy="442912"/>
          </a:xfrm>
        </p:spPr>
        <p:txBody>
          <a:bodyPr>
            <a:spAutoFit/>
          </a:bodyPr>
          <a:lstStyle/>
          <a:p>
            <a:pPr marL="0" indent="0" defTabSz="914400" eaLnBrk="1" hangingPunct="1">
              <a:buFont typeface="Arial" charset="0"/>
              <a:buNone/>
            </a:pPr>
            <a:r>
              <a:rPr lang="ja-JP" altLang="en-US" sz="1900" b="1">
                <a:solidFill>
                  <a:srgbClr val="03471A"/>
                </a:solidFill>
              </a:rPr>
              <a:t>正常な肝臓</a:t>
            </a:r>
          </a:p>
        </p:txBody>
      </p:sp>
      <p:pic>
        <p:nvPicPr>
          <p:cNvPr id="48137" name="Picture 9" descr="お酒を飲みつづけた人の肝臓"/>
          <p:cNvPicPr>
            <a:picLocks noChangeAspect="1" noChangeArrowheads="1"/>
          </p:cNvPicPr>
          <p:nvPr/>
        </p:nvPicPr>
        <p:blipFill>
          <a:blip r:embed="rId2"/>
          <a:srcRect/>
          <a:stretch>
            <a:fillRect/>
          </a:stretch>
        </p:blipFill>
        <p:spPr bwMode="auto">
          <a:xfrm>
            <a:off x="4038600" y="4314825"/>
            <a:ext cx="4800600" cy="2427288"/>
          </a:xfrm>
          <a:prstGeom prst="rect">
            <a:avLst/>
          </a:prstGeom>
          <a:noFill/>
          <a:ln w="9525">
            <a:noFill/>
            <a:miter lim="800000"/>
            <a:headEnd/>
            <a:tailEnd/>
          </a:ln>
        </p:spPr>
      </p:pic>
      <p:pic>
        <p:nvPicPr>
          <p:cNvPr id="48138" name="Picture 10" descr="きれいな肝臓"/>
          <p:cNvPicPr>
            <a:picLocks noChangeAspect="1" noChangeArrowheads="1"/>
          </p:cNvPicPr>
          <p:nvPr/>
        </p:nvPicPr>
        <p:blipFill>
          <a:blip r:embed="rId3"/>
          <a:srcRect/>
          <a:stretch>
            <a:fillRect/>
          </a:stretch>
        </p:blipFill>
        <p:spPr bwMode="auto">
          <a:xfrm>
            <a:off x="487363" y="1268413"/>
            <a:ext cx="4876800" cy="2538412"/>
          </a:xfrm>
          <a:prstGeom prst="rect">
            <a:avLst/>
          </a:prstGeom>
          <a:noFill/>
          <a:ln w="9525">
            <a:noFill/>
            <a:miter lim="800000"/>
            <a:headEnd/>
            <a:tailEnd/>
          </a:ln>
        </p:spPr>
      </p:pic>
      <p:sp>
        <p:nvSpPr>
          <p:cNvPr id="48140" name="Rectangle 12"/>
          <p:cNvSpPr>
            <a:spLocks noChangeArrowheads="1"/>
          </p:cNvSpPr>
          <p:nvPr/>
        </p:nvSpPr>
        <p:spPr bwMode="auto">
          <a:xfrm>
            <a:off x="611188" y="5373688"/>
            <a:ext cx="3276600" cy="946150"/>
          </a:xfrm>
          <a:prstGeom prst="rect">
            <a:avLst/>
          </a:prstGeom>
          <a:noFill/>
          <a:ln w="9525">
            <a:noFill/>
            <a:miter lim="800000"/>
            <a:headEnd/>
            <a:tailEnd/>
          </a:ln>
        </p:spPr>
        <p:txBody>
          <a:bodyPr>
            <a:spAutoFit/>
          </a:bodyPr>
          <a:lstStyle/>
          <a:p>
            <a:pPr algn="r">
              <a:spcBef>
                <a:spcPct val="20000"/>
              </a:spcBef>
            </a:pPr>
            <a:r>
              <a:rPr lang="ja-JP" altLang="en-US" sz="2800" b="1">
                <a:solidFill>
                  <a:srgbClr val="03471A"/>
                </a:solidFill>
                <a:latin typeface="HG丸ｺﾞｼｯｸM-PRO" pitchFamily="50" charset="-128"/>
                <a:ea typeface="HG丸ｺﾞｼｯｸM-PRO" pitchFamily="50" charset="-128"/>
              </a:rPr>
              <a:t>お酒を飲み続けた人の肝臓</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1000"/>
                                  </p:stCondLst>
                                  <p:childTnLst>
                                    <p:set>
                                      <p:cBhvr>
                                        <p:cTn id="6" dur="1" fill="hold">
                                          <p:stCondLst>
                                            <p:cond delay="0"/>
                                          </p:stCondLst>
                                        </p:cTn>
                                        <p:tgtEl>
                                          <p:spTgt spid="48139">
                                            <p:txEl>
                                              <p:pRg st="0" end="0"/>
                                            </p:txEl>
                                          </p:spTgt>
                                        </p:tgtEl>
                                        <p:attrNameLst>
                                          <p:attrName>style.visibility</p:attrName>
                                        </p:attrNameLst>
                                      </p:cBhvr>
                                      <p:to>
                                        <p:strVal val="visible"/>
                                      </p:to>
                                    </p:set>
                                    <p:animEffect transition="in" filter="blinds(vertical)">
                                      <p:cBhvr>
                                        <p:cTn id="7" dur="500"/>
                                        <p:tgtEl>
                                          <p:spTgt spid="48139">
                                            <p:txEl>
                                              <p:pRg st="0" end="0"/>
                                            </p:txEl>
                                          </p:spTgt>
                                        </p:tgtEl>
                                      </p:cBhvr>
                                    </p:animEffect>
                                  </p:childTnLst>
                                </p:cTn>
                              </p:par>
                            </p:childTnLst>
                          </p:cTn>
                        </p:par>
                        <p:par>
                          <p:cTn id="8" fill="hold">
                            <p:stCondLst>
                              <p:cond delay="1500"/>
                            </p:stCondLst>
                            <p:childTnLst>
                              <p:par>
                                <p:cTn id="9" presetID="4" presetClass="entr" presetSubtype="32" fill="hold" nodeType="afterEffect">
                                  <p:stCondLst>
                                    <p:cond delay="2000"/>
                                  </p:stCondLst>
                                  <p:childTnLst>
                                    <p:set>
                                      <p:cBhvr>
                                        <p:cTn id="10" dur="1" fill="hold">
                                          <p:stCondLst>
                                            <p:cond delay="0"/>
                                          </p:stCondLst>
                                        </p:cTn>
                                        <p:tgtEl>
                                          <p:spTgt spid="48138"/>
                                        </p:tgtEl>
                                        <p:attrNameLst>
                                          <p:attrName>style.visibility</p:attrName>
                                        </p:attrNameLst>
                                      </p:cBhvr>
                                      <p:to>
                                        <p:strVal val="visible"/>
                                      </p:to>
                                    </p:set>
                                    <p:animEffect transition="in" filter="box(out)">
                                      <p:cBhvr>
                                        <p:cTn id="11" dur="500"/>
                                        <p:tgtEl>
                                          <p:spTgt spid="48138"/>
                                        </p:tgtEl>
                                      </p:cBhvr>
                                    </p:animEffect>
                                  </p:childTnLst>
                                </p:cTn>
                              </p:par>
                            </p:childTnLst>
                          </p:cTn>
                        </p:par>
                        <p:par>
                          <p:cTn id="12" fill="hold">
                            <p:stCondLst>
                              <p:cond delay="4000"/>
                            </p:stCondLst>
                            <p:childTnLst>
                              <p:par>
                                <p:cTn id="13" presetID="3" presetClass="entr" presetSubtype="5" fill="hold" grpId="0" nodeType="afterEffect">
                                  <p:stCondLst>
                                    <p:cond delay="2000"/>
                                  </p:stCondLst>
                                  <p:childTnLst>
                                    <p:set>
                                      <p:cBhvr>
                                        <p:cTn id="14" dur="1" fill="hold">
                                          <p:stCondLst>
                                            <p:cond delay="0"/>
                                          </p:stCondLst>
                                        </p:cTn>
                                        <p:tgtEl>
                                          <p:spTgt spid="48140"/>
                                        </p:tgtEl>
                                        <p:attrNameLst>
                                          <p:attrName>style.visibility</p:attrName>
                                        </p:attrNameLst>
                                      </p:cBhvr>
                                      <p:to>
                                        <p:strVal val="visible"/>
                                      </p:to>
                                    </p:set>
                                    <p:animEffect transition="in" filter="blinds(vertical)">
                                      <p:cBhvr>
                                        <p:cTn id="15" dur="500"/>
                                        <p:tgtEl>
                                          <p:spTgt spid="48140"/>
                                        </p:tgtEl>
                                      </p:cBhvr>
                                    </p:animEffect>
                                  </p:childTnLst>
                                </p:cTn>
                              </p:par>
                            </p:childTnLst>
                          </p:cTn>
                        </p:par>
                        <p:par>
                          <p:cTn id="16" fill="hold">
                            <p:stCondLst>
                              <p:cond delay="6500"/>
                            </p:stCondLst>
                            <p:childTnLst>
                              <p:par>
                                <p:cTn id="17" presetID="4" presetClass="entr" presetSubtype="32" fill="hold" nodeType="afterEffect">
                                  <p:stCondLst>
                                    <p:cond delay="1000"/>
                                  </p:stCondLst>
                                  <p:childTnLst>
                                    <p:set>
                                      <p:cBhvr>
                                        <p:cTn id="18" dur="1" fill="hold">
                                          <p:stCondLst>
                                            <p:cond delay="0"/>
                                          </p:stCondLst>
                                        </p:cTn>
                                        <p:tgtEl>
                                          <p:spTgt spid="48137"/>
                                        </p:tgtEl>
                                        <p:attrNameLst>
                                          <p:attrName>style.visibility</p:attrName>
                                        </p:attrNameLst>
                                      </p:cBhvr>
                                      <p:to>
                                        <p:strVal val="visible"/>
                                      </p:to>
                                    </p:set>
                                    <p:animEffect transition="in" filter="box(out)">
                                      <p:cBhvr>
                                        <p:cTn id="1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9" grpId="0" build="p" autoUpdateAnimBg="0" advAuto="1000"/>
      <p:bldP spid="4814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D0A8E-BB3D-4D9B-BE2E-9D2ACE58C51A}"/>
              </a:ext>
            </a:extLst>
          </p:cNvPr>
          <p:cNvSpPr>
            <a:spLocks noGrp="1"/>
          </p:cNvSpPr>
          <p:nvPr>
            <p:ph type="title"/>
          </p:nvPr>
        </p:nvSpPr>
        <p:spPr>
          <a:xfrm>
            <a:off x="428625" y="393700"/>
            <a:ext cx="8229600" cy="1019175"/>
          </a:xfrm>
        </p:spPr>
        <p:txBody>
          <a:bodyPr>
            <a:noAutofit/>
          </a:bodyPr>
          <a:lstStyle/>
          <a:p>
            <a:pPr eaLnBrk="1" fontAlgn="auto" hangingPunct="1">
              <a:spcAft>
                <a:spcPts val="0"/>
              </a:spcAft>
              <a:defRPr/>
            </a:pPr>
            <a:r>
              <a:rPr lang="ja-JP" altLang="en-US" sz="7200" dirty="0">
                <a:solidFill>
                  <a:schemeClr val="tx2">
                    <a:lumMod val="50000"/>
                  </a:schemeClr>
                </a:solidFill>
                <a:latin typeface="AR PハイカラＰＯＰ体H" pitchFamily="50" charset="-128"/>
                <a:ea typeface="AR PハイカラＰＯＰ体H" pitchFamily="50" charset="-128"/>
              </a:rPr>
              <a:t>お酒の害</a:t>
            </a:r>
          </a:p>
        </p:txBody>
      </p:sp>
      <p:sp>
        <p:nvSpPr>
          <p:cNvPr id="9" name="正方形/長方形 8">
            <a:extLst>
              <a:ext uri="{FF2B5EF4-FFF2-40B4-BE49-F238E27FC236}">
                <a16:creationId xmlns:a16="http://schemas.microsoft.com/office/drawing/2014/main" id="{15D9F975-8AE5-439C-A652-322696019E46}"/>
              </a:ext>
            </a:extLst>
          </p:cNvPr>
          <p:cNvSpPr/>
          <p:nvPr/>
        </p:nvSpPr>
        <p:spPr>
          <a:xfrm>
            <a:off x="0" y="3956050"/>
            <a:ext cx="9180513" cy="2928938"/>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96260" name="Picture 2" descr="C:\Documents and Settings\snakamura\デスクトップ\講義\ビール.gif">
            <a:extLst>
              <a:ext uri="{FF2B5EF4-FFF2-40B4-BE49-F238E27FC236}">
                <a16:creationId xmlns:a16="http://schemas.microsoft.com/office/drawing/2014/main" id="{CF6C18A9-8EFE-44C1-9804-3449ECE2B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18" r="18750"/>
          <a:stretch>
            <a:fillRect/>
          </a:stretch>
        </p:blipFill>
        <p:spPr bwMode="auto">
          <a:xfrm>
            <a:off x="7466013" y="1362075"/>
            <a:ext cx="14271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3" descr="C:\Documents and Settings\snakamura\デスクトップ\講義\日本酒.GIF">
            <a:extLst>
              <a:ext uri="{FF2B5EF4-FFF2-40B4-BE49-F238E27FC236}">
                <a16:creationId xmlns:a16="http://schemas.microsoft.com/office/drawing/2014/main" id="{8F199D90-38D1-4B20-B89C-F6777366B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90638"/>
            <a:ext cx="2071688"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8AE8F398-2570-4AE8-8570-7969FC11ADDC}"/>
              </a:ext>
            </a:extLst>
          </p:cNvPr>
          <p:cNvSpPr txBox="1">
            <a:spLocks noChangeArrowheads="1"/>
          </p:cNvSpPr>
          <p:nvPr/>
        </p:nvSpPr>
        <p:spPr bwMode="auto">
          <a:xfrm>
            <a:off x="2393950" y="1624013"/>
            <a:ext cx="49784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ja-JP" altLang="en-US" sz="3600">
                <a:solidFill>
                  <a:srgbClr val="FF0000"/>
                </a:solidFill>
                <a:latin typeface="Arial" panose="020B0604020202020204" pitchFamily="34" charset="0"/>
              </a:rPr>
              <a:t>・判断力や記憶力</a:t>
            </a:r>
            <a:endParaRPr lang="en-US" altLang="ja-JP" sz="3600">
              <a:solidFill>
                <a:srgbClr val="FF0000"/>
              </a:solidFill>
              <a:latin typeface="Arial" panose="020B0604020202020204" pitchFamily="34" charset="0"/>
            </a:endParaRPr>
          </a:p>
          <a:p>
            <a:pPr>
              <a:lnSpc>
                <a:spcPct val="100000"/>
              </a:lnSpc>
              <a:spcBef>
                <a:spcPct val="0"/>
              </a:spcBef>
              <a:buClrTx/>
              <a:buFontTx/>
              <a:buNone/>
            </a:pPr>
            <a:r>
              <a:rPr kumimoji="0" lang="ja-JP" altLang="en-US" sz="3600">
                <a:solidFill>
                  <a:srgbClr val="FF0000"/>
                </a:solidFill>
                <a:latin typeface="Arial" panose="020B0604020202020204" pitchFamily="34" charset="0"/>
              </a:rPr>
              <a:t>　　　　　</a:t>
            </a:r>
            <a:r>
              <a:rPr lang="ja-JP" altLang="en-US" sz="3600">
                <a:solidFill>
                  <a:srgbClr val="FF0000"/>
                </a:solidFill>
                <a:latin typeface="Arial" panose="020B0604020202020204" pitchFamily="34" charset="0"/>
              </a:rPr>
              <a:t>が低下する</a:t>
            </a:r>
            <a:endParaRPr lang="en-US" altLang="ja-JP" sz="3600">
              <a:solidFill>
                <a:srgbClr val="FF0000"/>
              </a:solidFill>
              <a:latin typeface="Arial" panose="020B0604020202020204" pitchFamily="34" charset="0"/>
            </a:endParaRPr>
          </a:p>
          <a:p>
            <a:pPr>
              <a:lnSpc>
                <a:spcPct val="100000"/>
              </a:lnSpc>
              <a:spcBef>
                <a:spcPct val="0"/>
              </a:spcBef>
              <a:buClrTx/>
              <a:buFontTx/>
              <a:buNone/>
            </a:pPr>
            <a:r>
              <a:rPr lang="ja-JP" altLang="en-US" sz="3600">
                <a:solidFill>
                  <a:srgbClr val="FF0000"/>
                </a:solidFill>
                <a:latin typeface="Arial" panose="020B0604020202020204" pitchFamily="34" charset="0"/>
              </a:rPr>
              <a:t>・肝臓の病気に</a:t>
            </a:r>
            <a:endParaRPr lang="en-US" altLang="ja-JP" sz="3600">
              <a:solidFill>
                <a:srgbClr val="FF0000"/>
              </a:solidFill>
              <a:latin typeface="Arial" panose="020B0604020202020204" pitchFamily="34" charset="0"/>
            </a:endParaRPr>
          </a:p>
          <a:p>
            <a:pPr>
              <a:lnSpc>
                <a:spcPct val="100000"/>
              </a:lnSpc>
              <a:spcBef>
                <a:spcPct val="0"/>
              </a:spcBef>
              <a:buClrTx/>
              <a:buFontTx/>
              <a:buNone/>
            </a:pPr>
            <a:r>
              <a:rPr kumimoji="0" lang="ja-JP" altLang="en-US" sz="3600">
                <a:solidFill>
                  <a:srgbClr val="FF0000"/>
                </a:solidFill>
                <a:latin typeface="Arial" panose="020B0604020202020204" pitchFamily="34" charset="0"/>
              </a:rPr>
              <a:t>　　　　　</a:t>
            </a:r>
            <a:r>
              <a:rPr lang="ja-JP" altLang="en-US" sz="3600">
                <a:solidFill>
                  <a:srgbClr val="FF0000"/>
                </a:solidFill>
                <a:latin typeface="Arial" panose="020B0604020202020204" pitchFamily="34" charset="0"/>
              </a:rPr>
              <a:t>かかりやすくなる</a:t>
            </a:r>
          </a:p>
        </p:txBody>
      </p:sp>
      <p:sp>
        <p:nvSpPr>
          <p:cNvPr id="11" name="テキスト ボックス 10">
            <a:extLst>
              <a:ext uri="{FF2B5EF4-FFF2-40B4-BE49-F238E27FC236}">
                <a16:creationId xmlns:a16="http://schemas.microsoft.com/office/drawing/2014/main" id="{A0747AAE-302A-4844-A082-729CA6BBF97F}"/>
              </a:ext>
            </a:extLst>
          </p:cNvPr>
          <p:cNvSpPr txBox="1">
            <a:spLocks noChangeArrowheads="1"/>
          </p:cNvSpPr>
          <p:nvPr/>
        </p:nvSpPr>
        <p:spPr bwMode="auto">
          <a:xfrm>
            <a:off x="0" y="4687888"/>
            <a:ext cx="35353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ja-JP" altLang="en-US" sz="4000">
                <a:solidFill>
                  <a:srgbClr val="FFC000"/>
                </a:solidFill>
                <a:latin typeface="Arial" panose="020B0604020202020204" pitchFamily="34" charset="0"/>
              </a:rPr>
              <a:t>飲み過ぎると</a:t>
            </a:r>
            <a:r>
              <a:rPr lang="en-US" altLang="ja-JP" sz="4000">
                <a:solidFill>
                  <a:srgbClr val="FFC000"/>
                </a:solidFill>
                <a:latin typeface="Arial" panose="020B0604020202020204" pitchFamily="34" charset="0"/>
              </a:rPr>
              <a:t>…</a:t>
            </a:r>
            <a:endParaRPr lang="ja-JP" altLang="en-US" sz="4000">
              <a:solidFill>
                <a:srgbClr val="FFC000"/>
              </a:solidFill>
              <a:latin typeface="Arial" panose="020B0604020202020204" pitchFamily="34" charset="0"/>
            </a:endParaRPr>
          </a:p>
        </p:txBody>
      </p:sp>
      <p:sp>
        <p:nvSpPr>
          <p:cNvPr id="12" name="右矢印 11">
            <a:extLst>
              <a:ext uri="{FF2B5EF4-FFF2-40B4-BE49-F238E27FC236}">
                <a16:creationId xmlns:a16="http://schemas.microsoft.com/office/drawing/2014/main" id="{CC6FCA30-B3A6-4E6E-9AA0-1E275F4EEEB8}"/>
              </a:ext>
            </a:extLst>
          </p:cNvPr>
          <p:cNvSpPr/>
          <p:nvPr/>
        </p:nvSpPr>
        <p:spPr>
          <a:xfrm>
            <a:off x="3429000" y="4830763"/>
            <a:ext cx="928688" cy="42862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solidFill>
                <a:schemeClr val="accent1"/>
              </a:solidFill>
            </a:endParaRPr>
          </a:p>
        </p:txBody>
      </p:sp>
      <p:sp>
        <p:nvSpPr>
          <p:cNvPr id="13" name="テキスト ボックス 12">
            <a:extLst>
              <a:ext uri="{FF2B5EF4-FFF2-40B4-BE49-F238E27FC236}">
                <a16:creationId xmlns:a16="http://schemas.microsoft.com/office/drawing/2014/main" id="{E7B5BCCB-1B74-4930-86B8-6ED10C05E6D9}"/>
              </a:ext>
            </a:extLst>
          </p:cNvPr>
          <p:cNvSpPr txBox="1"/>
          <p:nvPr/>
        </p:nvSpPr>
        <p:spPr>
          <a:xfrm>
            <a:off x="4246563" y="4616450"/>
            <a:ext cx="4897437" cy="1384300"/>
          </a:xfrm>
          <a:prstGeom prst="rect">
            <a:avLst/>
          </a:prstGeom>
          <a:noFill/>
          <a:effectLst>
            <a:outerShdw blurRad="50800" dist="38100" dir="16200000" rotWithShape="0">
              <a:prstClr val="black">
                <a:alpha val="40000"/>
              </a:prstClr>
            </a:outerShdw>
          </a:effectLst>
        </p:spPr>
        <p:txBody>
          <a:bodyPr wrap="none">
            <a:spAutoFit/>
          </a:bodyPr>
          <a:lstStyle/>
          <a:p>
            <a:pPr>
              <a:defRPr/>
            </a:pPr>
            <a:r>
              <a:rPr kumimoji="1" lang="ja-JP" altLang="en-US" sz="4800" i="1" dirty="0">
                <a:solidFill>
                  <a:schemeClr val="accent2"/>
                </a:solidFill>
              </a:rPr>
              <a:t>アルコール依存症</a:t>
            </a:r>
            <a:endParaRPr kumimoji="1" lang="en-US" altLang="ja-JP" sz="4800" i="1" dirty="0">
              <a:solidFill>
                <a:schemeClr val="accent2"/>
              </a:solidFill>
            </a:endParaRPr>
          </a:p>
          <a:p>
            <a:pPr>
              <a:defRPr/>
            </a:pPr>
            <a:r>
              <a:rPr lang="ja-JP" altLang="en-US" sz="3600" dirty="0">
                <a:solidFill>
                  <a:srgbClr val="FFC000"/>
                </a:solidFill>
              </a:rPr>
              <a:t>になることがある</a:t>
            </a:r>
            <a:endParaRPr kumimoji="1" lang="ja-JP" altLang="en-US" sz="36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nodeType="afterGroup">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par>
                          <p:cTn id="20" fill="hold" nodeType="afterGroup">
                            <p:stCondLst>
                              <p:cond delay="1000"/>
                            </p:stCondLst>
                            <p:childTnLst>
                              <p:par>
                                <p:cTn id="21" presetID="5"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1" grpId="0"/>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oup 2"/>
          <p:cNvGrpSpPr>
            <a:grpSpLocks/>
          </p:cNvGrpSpPr>
          <p:nvPr/>
        </p:nvGrpSpPr>
        <p:grpSpPr bwMode="auto">
          <a:xfrm>
            <a:off x="304800" y="457200"/>
            <a:ext cx="8001000" cy="3962400"/>
            <a:chOff x="192" y="384"/>
            <a:chExt cx="2928" cy="2640"/>
          </a:xfrm>
        </p:grpSpPr>
        <p:sp>
          <p:nvSpPr>
            <p:cNvPr id="120836" name="Rectangle 3"/>
            <p:cNvSpPr>
              <a:spLocks noChangeArrowheads="1"/>
            </p:cNvSpPr>
            <p:nvPr/>
          </p:nvSpPr>
          <p:spPr bwMode="auto">
            <a:xfrm>
              <a:off x="432" y="624"/>
              <a:ext cx="2688" cy="2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120837" name="Rectangle 4"/>
            <p:cNvSpPr>
              <a:spLocks noChangeArrowheads="1"/>
            </p:cNvSpPr>
            <p:nvPr/>
          </p:nvSpPr>
          <p:spPr bwMode="auto">
            <a:xfrm>
              <a:off x="192" y="384"/>
              <a:ext cx="2688" cy="2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grpSp>
      <p:sp>
        <p:nvSpPr>
          <p:cNvPr id="120834" name="Rectangle 5"/>
          <p:cNvSpPr>
            <a:spLocks noChangeArrowheads="1"/>
          </p:cNvSpPr>
          <p:nvPr/>
        </p:nvSpPr>
        <p:spPr bwMode="auto">
          <a:xfrm>
            <a:off x="179388" y="4953000"/>
            <a:ext cx="8839200" cy="914400"/>
          </a:xfrm>
          <a:prstGeom prst="rect">
            <a:avLst/>
          </a:prstGeom>
          <a:solidFill>
            <a:srgbClr val="FF9933"/>
          </a:solidFill>
          <a:ln w="9525">
            <a:noFill/>
            <a:miter lim="800000"/>
            <a:headEnd/>
            <a:tailEnd/>
          </a:ln>
        </p:spPr>
        <p:txBody>
          <a:bodyPr wrap="none" anchor="ctr"/>
          <a:lstStyle/>
          <a:p>
            <a:pPr algn="ctr"/>
            <a:r>
              <a:rPr lang="ja-JP" altLang="en-US" sz="2400" i="1">
                <a:solidFill>
                  <a:schemeClr val="bg1"/>
                </a:solidFill>
                <a:latin typeface="HG丸ｺﾞｼｯｸM-PRO" pitchFamily="50" charset="-128"/>
                <a:ea typeface="HG丸ｺﾞｼｯｸM-PRO" pitchFamily="50" charset="-128"/>
              </a:rPr>
              <a:t>たばこ の がい</a:t>
            </a:r>
          </a:p>
        </p:txBody>
      </p:sp>
      <p:sp>
        <p:nvSpPr>
          <p:cNvPr id="138246" name="Rectangle 6"/>
          <p:cNvSpPr>
            <a:spLocks noGrp="1" noChangeArrowheads="1"/>
          </p:cNvSpPr>
          <p:nvPr>
            <p:ph type="title" idx="4294967295"/>
          </p:nvPr>
        </p:nvSpPr>
        <p:spPr>
          <a:xfrm>
            <a:off x="304800" y="667265"/>
            <a:ext cx="8839200" cy="4044435"/>
          </a:xfrm>
        </p:spPr>
        <p:txBody>
          <a:bodyPr/>
          <a:lstStyle/>
          <a:p>
            <a:pPr eaLnBrk="1" hangingPunct="1">
              <a:defRPr/>
            </a:pPr>
            <a:r>
              <a:rPr lang="en-US" altLang="ja-JP" sz="68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ja-JP" altLang="en-US" sz="6800" i="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たばこの害</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179388" y="1700213"/>
            <a:ext cx="8763000" cy="50292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50179" name="Rectangle 3"/>
          <p:cNvSpPr>
            <a:spLocks noGrp="1" noChangeArrowheads="1"/>
          </p:cNvSpPr>
          <p:nvPr>
            <p:ph type="title" idx="4294967295"/>
          </p:nvPr>
        </p:nvSpPr>
        <p:spPr>
          <a:xfrm>
            <a:off x="506413" y="128587"/>
            <a:ext cx="735013" cy="685800"/>
          </a:xfrm>
        </p:spPr>
        <p:txBody>
          <a:bodyPr/>
          <a:lstStyle/>
          <a:p>
            <a:pPr eaLnBrk="1" hangingPunct="1">
              <a:defRPr/>
            </a:pPr>
            <a:r>
              <a:rPr lang="en-US" altLang="ja-JP">
                <a:solidFill>
                  <a:srgbClr val="03471A"/>
                </a:solidFill>
                <a:effectLst>
                  <a:outerShdw blurRad="38100" dist="38100" dir="2700000" algn="tl">
                    <a:srgbClr val="C0C0C0"/>
                  </a:outerShdw>
                </a:effectLst>
              </a:rPr>
              <a:t>Q</a:t>
            </a:r>
          </a:p>
        </p:txBody>
      </p:sp>
      <p:sp>
        <p:nvSpPr>
          <p:cNvPr id="50180" name="Rectangle 4"/>
          <p:cNvSpPr>
            <a:spLocks noGrp="1" noChangeArrowheads="1"/>
          </p:cNvSpPr>
          <p:nvPr>
            <p:ph type="body" sz="half" idx="4294967295"/>
          </p:nvPr>
        </p:nvSpPr>
        <p:spPr>
          <a:xfrm>
            <a:off x="506413" y="2565400"/>
            <a:ext cx="8637587" cy="2062103"/>
          </a:xfrm>
        </p:spPr>
        <p:txBody>
          <a:bodyPr>
            <a:spAutoFit/>
          </a:bodyPr>
          <a:lstStyle/>
          <a:p>
            <a:pPr marL="0" indent="0" defTabSz="914400" eaLnBrk="1" hangingPunct="1">
              <a:buFont typeface="Arial" charset="0"/>
              <a:buNone/>
            </a:pPr>
            <a:r>
              <a:rPr lang="ja-JP" altLang="en-US" sz="3200" dirty="0">
                <a:solidFill>
                  <a:srgbClr val="03471A"/>
                </a:solidFill>
              </a:rPr>
              <a:t>たばこに含まれている有害な物質によって、体にいろいろな悪い影響が出ます。このため、法律で</a:t>
            </a:r>
            <a:r>
              <a:rPr lang="en-US" altLang="ja-JP" sz="3200" dirty="0">
                <a:solidFill>
                  <a:srgbClr val="03471A"/>
                </a:solidFill>
              </a:rPr>
              <a:t>20</a:t>
            </a:r>
            <a:r>
              <a:rPr lang="ja-JP" altLang="en-US" sz="3200" dirty="0">
                <a:solidFill>
                  <a:srgbClr val="03471A"/>
                </a:solidFill>
              </a:rPr>
              <a:t>歳になるまで吸ってはいけないと決められています</a:t>
            </a:r>
            <a:r>
              <a:rPr lang="ja-JP" altLang="en-US" sz="2500" dirty="0">
                <a:solidFill>
                  <a:srgbClr val="03471A"/>
                </a:solidFill>
              </a:rPr>
              <a:t>。</a:t>
            </a:r>
          </a:p>
        </p:txBody>
      </p:sp>
      <p:sp>
        <p:nvSpPr>
          <p:cNvPr id="121860" name="Text Box 5"/>
          <p:cNvSpPr txBox="1">
            <a:spLocks noChangeArrowheads="1"/>
          </p:cNvSpPr>
          <p:nvPr/>
        </p:nvSpPr>
        <p:spPr bwMode="auto">
          <a:xfrm>
            <a:off x="1447800" y="228600"/>
            <a:ext cx="5716588" cy="1066800"/>
          </a:xfrm>
          <a:prstGeom prst="rect">
            <a:avLst/>
          </a:prstGeom>
          <a:noFill/>
          <a:ln w="9525">
            <a:noFill/>
            <a:miter lim="800000"/>
            <a:headEnd/>
            <a:tailEnd/>
          </a:ln>
        </p:spPr>
        <p:txBody>
          <a:bodyPr>
            <a:spAutoFit/>
          </a:bodyPr>
          <a:lstStyle/>
          <a:p>
            <a:r>
              <a:rPr lang="ja-JP" altLang="en-US" sz="3200" b="1">
                <a:solidFill>
                  <a:srgbClr val="03471A"/>
                </a:solidFill>
                <a:latin typeface="HG丸ｺﾞｼｯｸM-PRO" pitchFamily="50" charset="-128"/>
                <a:ea typeface="HG丸ｺﾞｼｯｸM-PRO" pitchFamily="50" charset="-128"/>
              </a:rPr>
              <a:t>たばこを吸ってはいけない　　　のですか？</a:t>
            </a:r>
          </a:p>
        </p:txBody>
      </p:sp>
      <p:sp>
        <p:nvSpPr>
          <p:cNvPr id="50182" name="Rectangle 6"/>
          <p:cNvSpPr>
            <a:spLocks noChangeArrowheads="1"/>
          </p:cNvSpPr>
          <p:nvPr/>
        </p:nvSpPr>
        <p:spPr bwMode="auto">
          <a:xfrm>
            <a:off x="395288" y="1700213"/>
            <a:ext cx="4584700" cy="792162"/>
          </a:xfrm>
          <a:prstGeom prst="rect">
            <a:avLst/>
          </a:prstGeom>
          <a:noFill/>
          <a:ln w="57150" cmpd="thinThick">
            <a:noFill/>
            <a:miter lim="800000"/>
            <a:headEnd/>
            <a:tailEnd/>
          </a:ln>
        </p:spPr>
        <p:txBody>
          <a:bodyPr anchor="ctr"/>
          <a:lstStyle/>
          <a:p>
            <a:r>
              <a:rPr lang="ja-JP" altLang="en-US" sz="3600" b="1" dirty="0">
                <a:solidFill>
                  <a:srgbClr val="03471A"/>
                </a:solidFill>
                <a:latin typeface="HG丸ｺﾞｼｯｸM-PRO" pitchFamily="50" charset="-128"/>
                <a:ea typeface="HG丸ｺﾞｼｯｸM-PRO" pitchFamily="50" charset="-128"/>
              </a:rPr>
              <a:t>たばこを吸うと</a:t>
            </a:r>
          </a:p>
        </p:txBody>
      </p:sp>
      <p:pic>
        <p:nvPicPr>
          <p:cNvPr id="121862" name="Picture 8" descr="たばこのイラスト"/>
          <p:cNvPicPr>
            <a:picLocks noChangeAspect="1" noChangeArrowheads="1"/>
          </p:cNvPicPr>
          <p:nvPr/>
        </p:nvPicPr>
        <p:blipFill>
          <a:blip r:embed="rId3"/>
          <a:srcRect r="85876" b="91159"/>
          <a:stretch>
            <a:fillRect/>
          </a:stretch>
        </p:blipFill>
        <p:spPr bwMode="auto">
          <a:xfrm>
            <a:off x="7048500" y="260350"/>
            <a:ext cx="2095500" cy="1876425"/>
          </a:xfrm>
          <a:prstGeom prst="rect">
            <a:avLst/>
          </a:prstGeom>
          <a:noFill/>
          <a:ln w="9525">
            <a:noFill/>
            <a:miter lim="800000"/>
            <a:headEnd/>
            <a:tailEnd/>
          </a:ln>
        </p:spPr>
      </p:pic>
      <p:sp>
        <p:nvSpPr>
          <p:cNvPr id="121863" name="Text Box 8"/>
          <p:cNvSpPr txBox="1">
            <a:spLocks noChangeArrowheads="1"/>
          </p:cNvSpPr>
          <p:nvPr/>
        </p:nvSpPr>
        <p:spPr bwMode="auto">
          <a:xfrm>
            <a:off x="808038" y="5195888"/>
            <a:ext cx="8012112" cy="1066800"/>
          </a:xfrm>
          <a:prstGeom prst="rect">
            <a:avLst/>
          </a:prstGeom>
          <a:noFill/>
          <a:ln w="9525">
            <a:noFill/>
            <a:miter lim="800000"/>
            <a:headEnd/>
            <a:tailEnd/>
          </a:ln>
        </p:spPr>
        <p:txBody>
          <a:bodyPr>
            <a:spAutoFit/>
          </a:bodyPr>
          <a:lstStyle/>
          <a:p>
            <a:pPr eaLnBrk="0" hangingPunct="0"/>
            <a:r>
              <a:rPr kumimoji="0" lang="ja-JP" altLang="en-US" sz="3200">
                <a:solidFill>
                  <a:schemeClr val="tx2"/>
                </a:solidFill>
              </a:rPr>
              <a:t>大人になっても　たばこは吸わないほうが</a:t>
            </a:r>
          </a:p>
          <a:p>
            <a:pPr eaLnBrk="0" hangingPunct="0"/>
            <a:r>
              <a:rPr kumimoji="0" lang="ja-JP" altLang="en-US" sz="3200">
                <a:solidFill>
                  <a:schemeClr val="tx2"/>
                </a:solidFill>
              </a:rPr>
              <a:t>健康に過ごせます。</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checkerboard(across)">
                                      <p:cBhvr>
                                        <p:cTn id="7" dur="500"/>
                                        <p:tgtEl>
                                          <p:spTgt spid="50182"/>
                                        </p:tgtEl>
                                      </p:cBhvr>
                                    </p:animEffect>
                                  </p:childTnLst>
                                </p:cTn>
                              </p:par>
                            </p:childTnLst>
                          </p:cTn>
                        </p:par>
                        <p:par>
                          <p:cTn id="8" fill="hold">
                            <p:stCondLst>
                              <p:cond delay="500"/>
                            </p:stCondLst>
                            <p:childTnLst>
                              <p:par>
                                <p:cTn id="9" presetID="5" presetClass="entr" presetSubtype="10" fill="hold" grpId="0" nodeType="afterEffect">
                                  <p:stCondLst>
                                    <p:cond delay="1000"/>
                                  </p:stCondLst>
                                  <p:childTnLst>
                                    <p:set>
                                      <p:cBhvr>
                                        <p:cTn id="10"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1" dur="500"/>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autoUpdateAnimBg="0" advAuto="1000"/>
      <p:bldP spid="5018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ChangeArrowheads="1"/>
          </p:cNvSpPr>
          <p:nvPr/>
        </p:nvSpPr>
        <p:spPr bwMode="auto">
          <a:xfrm>
            <a:off x="1066800" y="5791200"/>
            <a:ext cx="4800600" cy="838200"/>
          </a:xfrm>
          <a:prstGeom prst="rect">
            <a:avLst/>
          </a:prstGeom>
          <a:solidFill>
            <a:srgbClr val="FFFFFF"/>
          </a:solidFill>
          <a:ln w="9525">
            <a:noFill/>
            <a:miter lim="800000"/>
            <a:headEnd/>
            <a:tailEnd/>
          </a:ln>
        </p:spPr>
        <p:txBody>
          <a:bodyPr wrap="none" anchor="ctr"/>
          <a:lstStyle/>
          <a:p>
            <a:pPr algn="ctr" eaLnBrk="0" hangingPunct="0"/>
            <a:endParaRPr lang="ja-JP" altLang="ja-JP" b="1">
              <a:latin typeface="Times New Roman" pitchFamily="18" charset="0"/>
            </a:endParaRPr>
          </a:p>
        </p:txBody>
      </p:sp>
      <p:pic>
        <p:nvPicPr>
          <p:cNvPr id="122882" name="Picture 8" descr="mso87B96"/>
          <p:cNvPicPr>
            <a:picLocks noChangeAspect="1" noChangeArrowheads="1"/>
          </p:cNvPicPr>
          <p:nvPr/>
        </p:nvPicPr>
        <p:blipFill>
          <a:blip r:embed="rId2"/>
          <a:srcRect/>
          <a:stretch>
            <a:fillRect/>
          </a:stretch>
        </p:blipFill>
        <p:spPr bwMode="auto">
          <a:xfrm>
            <a:off x="914400" y="5791200"/>
            <a:ext cx="4953000" cy="842963"/>
          </a:xfrm>
          <a:prstGeom prst="rect">
            <a:avLst/>
          </a:prstGeom>
          <a:noFill/>
          <a:ln w="9525">
            <a:noFill/>
            <a:miter lim="800000"/>
            <a:headEnd/>
            <a:tailEnd/>
          </a:ln>
        </p:spPr>
      </p:pic>
      <p:sp>
        <p:nvSpPr>
          <p:cNvPr id="137225" name="AutoShape 9"/>
          <p:cNvSpPr>
            <a:spLocks noChangeArrowheads="1"/>
          </p:cNvSpPr>
          <p:nvPr/>
        </p:nvSpPr>
        <p:spPr bwMode="auto">
          <a:xfrm>
            <a:off x="5029200" y="5943600"/>
            <a:ext cx="304800" cy="381000"/>
          </a:xfrm>
          <a:prstGeom prst="star16">
            <a:avLst>
              <a:gd name="adj" fmla="val 37500"/>
            </a:avLst>
          </a:prstGeom>
          <a:solidFill>
            <a:srgbClr val="CC3300"/>
          </a:solidFill>
          <a:ln w="9525">
            <a:solidFill>
              <a:schemeClr val="tx1"/>
            </a:solidFill>
            <a:miter lim="800000"/>
            <a:headEnd/>
            <a:tailEnd/>
          </a:ln>
        </p:spPr>
        <p:txBody>
          <a:bodyPr wrap="none" anchor="ctr"/>
          <a:lstStyle/>
          <a:p>
            <a:pPr eaLnBrk="0" hangingPunct="0"/>
            <a:endParaRPr kumimoji="0" lang="ja-JP" altLang="en-US" sz="3200"/>
          </a:p>
        </p:txBody>
      </p:sp>
      <p:sp>
        <p:nvSpPr>
          <p:cNvPr id="137226" name="AutoShape 10"/>
          <p:cNvSpPr>
            <a:spLocks noChangeArrowheads="1"/>
          </p:cNvSpPr>
          <p:nvPr/>
        </p:nvSpPr>
        <p:spPr bwMode="auto">
          <a:xfrm>
            <a:off x="0" y="228600"/>
            <a:ext cx="9144000" cy="4876800"/>
          </a:xfrm>
          <a:prstGeom prst="cloudCallout">
            <a:avLst>
              <a:gd name="adj1" fmla="val 6407"/>
              <a:gd name="adj2" fmla="val 63931"/>
            </a:avLst>
          </a:prstGeom>
          <a:solidFill>
            <a:srgbClr val="DDDDDD"/>
          </a:solidFill>
          <a:ln w="9525">
            <a:solidFill>
              <a:schemeClr val="tx1"/>
            </a:solidFill>
            <a:round/>
            <a:headEnd/>
            <a:tailEnd/>
          </a:ln>
        </p:spPr>
        <p:txBody>
          <a:bodyPr/>
          <a:lstStyle/>
          <a:p>
            <a:pPr fontAlgn="ctr">
              <a:spcBef>
                <a:spcPct val="20000"/>
              </a:spcBef>
            </a:pPr>
            <a:r>
              <a:rPr lang="ja-JP" altLang="en-US" sz="3200">
                <a:latin typeface="ＭＳ Ｐゴシック" charset="-128"/>
              </a:rPr>
              <a:t>４０００種以上の化学物質　　　　（２００種は有害、４０種は発ガン性）　</a:t>
            </a:r>
            <a:endParaRPr kumimoji="0" lang="ja-JP" altLang="en-US"/>
          </a:p>
          <a:p>
            <a:pPr eaLnBrk="0" hangingPunct="0"/>
            <a:r>
              <a:rPr lang="ja-JP" altLang="en-US" sz="4400" b="1">
                <a:latin typeface="Times New Roman" pitchFamily="18" charset="0"/>
              </a:rPr>
              <a:t>主成分：　ニコチン　　　　　　　　　　一酸化炭素　　　　　　　　タール　</a:t>
            </a:r>
          </a:p>
          <a:p>
            <a:pPr algn="ctr" eaLnBrk="0" hangingPunct="0"/>
            <a:endParaRPr kumimoji="0" lang="en-US" altLang="ja-JP" sz="440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7225"/>
                                        </p:tgtEl>
                                        <p:attrNameLst>
                                          <p:attrName>style.visibility</p:attrName>
                                        </p:attrNameLst>
                                      </p:cBhvr>
                                      <p:to>
                                        <p:strVal val="visible"/>
                                      </p:to>
                                    </p:set>
                                    <p:animEffect transition="in" filter="box(out)">
                                      <p:cBhvr>
                                        <p:cTn id="7" dur="500"/>
                                        <p:tgtEl>
                                          <p:spTgt spid="137225"/>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137226"/>
                                        </p:tgtEl>
                                        <p:attrNameLst>
                                          <p:attrName>style.visibility</p:attrName>
                                        </p:attrNameLst>
                                      </p:cBhvr>
                                      <p:to>
                                        <p:strVal val="visible"/>
                                      </p:to>
                                    </p:set>
                                    <p:animEffect transition="in" filter="wipe(down)">
                                      <p:cBhvr>
                                        <p:cTn id="11" dur="500"/>
                                        <p:tgtEl>
                                          <p:spTgt spid="137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26"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ctrTitle" idx="4294967295"/>
          </p:nvPr>
        </p:nvSpPr>
        <p:spPr>
          <a:xfrm>
            <a:off x="381000" y="304800"/>
            <a:ext cx="7886700" cy="1030288"/>
          </a:xfrm>
        </p:spPr>
        <p:txBody>
          <a:bodyPr/>
          <a:lstStyle/>
          <a:p>
            <a:pPr eaLnBrk="1" hangingPunct="1"/>
            <a:r>
              <a:rPr lang="ja-JP" altLang="en-US" sz="2500" dirty="0"/>
              <a:t>成長期にでるタバコの悪い影響とは</a:t>
            </a:r>
          </a:p>
        </p:txBody>
      </p:sp>
      <p:sp>
        <p:nvSpPr>
          <p:cNvPr id="123906" name="Rectangle 4"/>
          <p:cNvSpPr>
            <a:spLocks noChangeArrowheads="1"/>
          </p:cNvSpPr>
          <p:nvPr/>
        </p:nvSpPr>
        <p:spPr bwMode="auto">
          <a:xfrm>
            <a:off x="107950" y="981075"/>
            <a:ext cx="8915400" cy="5791200"/>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121861" name="Text Box 5"/>
          <p:cNvSpPr txBox="1">
            <a:spLocks noChangeArrowheads="1"/>
          </p:cNvSpPr>
          <p:nvPr/>
        </p:nvSpPr>
        <p:spPr bwMode="auto">
          <a:xfrm>
            <a:off x="1219200" y="2133600"/>
            <a:ext cx="6477000" cy="1736725"/>
          </a:xfrm>
          <a:prstGeom prst="rect">
            <a:avLst/>
          </a:prstGeom>
          <a:noFill/>
          <a:ln w="9525">
            <a:noFill/>
            <a:miter lim="800000"/>
            <a:headEnd/>
            <a:tailEnd/>
          </a:ln>
        </p:spPr>
        <p:txBody>
          <a:bodyPr>
            <a:spAutoFit/>
          </a:bodyPr>
          <a:lstStyle/>
          <a:p>
            <a:pPr eaLnBrk="0" hangingPunct="0">
              <a:spcBef>
                <a:spcPct val="50000"/>
              </a:spcBef>
            </a:pPr>
            <a:r>
              <a:rPr kumimoji="0" lang="ja-JP" altLang="en-US" sz="5400"/>
              <a:t>成長ホルモンの出る量が少なくなる</a:t>
            </a:r>
          </a:p>
        </p:txBody>
      </p:sp>
      <p:sp>
        <p:nvSpPr>
          <p:cNvPr id="121864" name="AutoShape 8"/>
          <p:cNvSpPr>
            <a:spLocks noChangeArrowheads="1"/>
          </p:cNvSpPr>
          <p:nvPr/>
        </p:nvSpPr>
        <p:spPr bwMode="auto">
          <a:xfrm>
            <a:off x="2819400" y="5334000"/>
            <a:ext cx="1600200" cy="609600"/>
          </a:xfrm>
          <a:prstGeom prst="rightArrow">
            <a:avLst>
              <a:gd name="adj1" fmla="val 50000"/>
              <a:gd name="adj2" fmla="val 65625"/>
            </a:avLst>
          </a:prstGeom>
          <a:solidFill>
            <a:schemeClr val="accent1"/>
          </a:solidFill>
          <a:ln w="9525">
            <a:solidFill>
              <a:schemeClr val="tx1"/>
            </a:solidFill>
            <a:miter lim="800000"/>
            <a:headEnd/>
            <a:tailEnd/>
          </a:ln>
        </p:spPr>
        <p:txBody>
          <a:bodyPr wrap="none" anchor="ctr"/>
          <a:lstStyle/>
          <a:p>
            <a:pPr eaLnBrk="0" hangingPunct="0"/>
            <a:endParaRPr kumimoji="0" lang="ja-JP" altLang="en-US" sz="3200"/>
          </a:p>
        </p:txBody>
      </p:sp>
      <p:sp>
        <p:nvSpPr>
          <p:cNvPr id="121865" name="Text Box 9"/>
          <p:cNvSpPr txBox="1">
            <a:spLocks noChangeArrowheads="1"/>
          </p:cNvSpPr>
          <p:nvPr/>
        </p:nvSpPr>
        <p:spPr bwMode="auto">
          <a:xfrm>
            <a:off x="2819400" y="4800600"/>
            <a:ext cx="1676400" cy="1555750"/>
          </a:xfrm>
          <a:prstGeom prst="rect">
            <a:avLst/>
          </a:prstGeom>
          <a:noFill/>
          <a:ln w="9525">
            <a:noFill/>
            <a:miter lim="800000"/>
            <a:headEnd/>
            <a:tailEnd/>
          </a:ln>
        </p:spPr>
        <p:txBody>
          <a:bodyPr>
            <a:spAutoFit/>
          </a:bodyPr>
          <a:lstStyle/>
          <a:p>
            <a:pPr eaLnBrk="0" hangingPunct="0">
              <a:spcBef>
                <a:spcPct val="50000"/>
              </a:spcBef>
            </a:pPr>
            <a:r>
              <a:rPr kumimoji="0" lang="en-US" altLang="ja-JP" sz="9600">
                <a:solidFill>
                  <a:srgbClr val="FF3300"/>
                </a:solidFill>
              </a:rPr>
              <a:t>×</a:t>
            </a:r>
          </a:p>
        </p:txBody>
      </p:sp>
      <p:sp>
        <p:nvSpPr>
          <p:cNvPr id="123910" name="Text Box 39"/>
          <p:cNvSpPr txBox="1">
            <a:spLocks noChangeArrowheads="1"/>
          </p:cNvSpPr>
          <p:nvPr/>
        </p:nvSpPr>
        <p:spPr bwMode="auto">
          <a:xfrm>
            <a:off x="381000" y="1295400"/>
            <a:ext cx="2514600" cy="914400"/>
          </a:xfrm>
          <a:prstGeom prst="rect">
            <a:avLst/>
          </a:prstGeom>
          <a:noFill/>
          <a:ln w="9525">
            <a:noFill/>
            <a:miter lim="800000"/>
            <a:headEnd/>
            <a:tailEnd/>
          </a:ln>
        </p:spPr>
        <p:txBody>
          <a:bodyPr>
            <a:spAutoFit/>
          </a:bodyPr>
          <a:lstStyle/>
          <a:p>
            <a:pPr eaLnBrk="0" hangingPunct="0">
              <a:spcBef>
                <a:spcPct val="50000"/>
              </a:spcBef>
            </a:pPr>
            <a:r>
              <a:rPr kumimoji="0" lang="ja-JP" altLang="en-US" sz="5400"/>
              <a:t>その１</a:t>
            </a:r>
          </a:p>
        </p:txBody>
      </p:sp>
      <p:pic>
        <p:nvPicPr>
          <p:cNvPr id="121898" name="Picture 42"/>
          <p:cNvPicPr>
            <a:picLocks noChangeAspect="1" noChangeArrowheads="1"/>
          </p:cNvPicPr>
          <p:nvPr/>
        </p:nvPicPr>
        <p:blipFill>
          <a:blip r:embed="rId2"/>
          <a:srcRect/>
          <a:stretch>
            <a:fillRect/>
          </a:stretch>
        </p:blipFill>
        <p:spPr bwMode="auto">
          <a:xfrm>
            <a:off x="838200" y="4038600"/>
            <a:ext cx="1835150" cy="2657475"/>
          </a:xfrm>
          <a:prstGeom prst="rect">
            <a:avLst/>
          </a:prstGeom>
          <a:noFill/>
          <a:ln w="9525">
            <a:noFill/>
            <a:miter lim="800000"/>
            <a:headEnd/>
            <a:tailEnd/>
          </a:ln>
        </p:spPr>
      </p:pic>
      <p:pic>
        <p:nvPicPr>
          <p:cNvPr id="121899" name="Picture 43"/>
          <p:cNvPicPr>
            <a:picLocks noChangeAspect="1" noChangeArrowheads="1"/>
          </p:cNvPicPr>
          <p:nvPr/>
        </p:nvPicPr>
        <p:blipFill>
          <a:blip r:embed="rId2"/>
          <a:srcRect/>
          <a:stretch>
            <a:fillRect/>
          </a:stretch>
        </p:blipFill>
        <p:spPr bwMode="auto">
          <a:xfrm>
            <a:off x="4572000" y="3733800"/>
            <a:ext cx="2155825" cy="3124200"/>
          </a:xfrm>
          <a:prstGeom prst="rect">
            <a:avLst/>
          </a:prstGeom>
          <a:noFill/>
          <a:ln w="9525">
            <a:noFill/>
            <a:miter lim="800000"/>
            <a:headEnd/>
            <a:tailEnd/>
          </a:ln>
        </p:spPr>
      </p:pic>
      <p:sp>
        <p:nvSpPr>
          <p:cNvPr id="121900" name="AutoShape 44"/>
          <p:cNvSpPr>
            <a:spLocks noChangeArrowheads="1"/>
          </p:cNvSpPr>
          <p:nvPr/>
        </p:nvSpPr>
        <p:spPr bwMode="auto">
          <a:xfrm>
            <a:off x="4427538" y="1052513"/>
            <a:ext cx="3744912" cy="1584325"/>
          </a:xfrm>
          <a:prstGeom prst="wedgeRoundRectCallout">
            <a:avLst>
              <a:gd name="adj1" fmla="val -16597"/>
              <a:gd name="adj2" fmla="val 146491"/>
              <a:gd name="adj3" fmla="val 16667"/>
            </a:avLst>
          </a:prstGeom>
          <a:solidFill>
            <a:srgbClr val="FFFF00"/>
          </a:solidFill>
          <a:ln w="9525">
            <a:solidFill>
              <a:schemeClr val="tx1"/>
            </a:solidFill>
            <a:miter lim="800000"/>
            <a:headEnd/>
            <a:tailEnd/>
          </a:ln>
        </p:spPr>
        <p:txBody>
          <a:bodyPr/>
          <a:lstStyle/>
          <a:p>
            <a:pPr eaLnBrk="0" hangingPunct="0"/>
            <a:r>
              <a:rPr kumimoji="0" lang="ja-JP" altLang="en-US" sz="3200"/>
              <a:t>成長期に身長が伸びなくなってしまうこともあります！</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wipe(left)">
                                      <p:cBhvr>
                                        <p:cTn id="7" dur="500"/>
                                        <p:tgtEl>
                                          <p:spTgt spid="1218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21898"/>
                                        </p:tgtEl>
                                        <p:attrNameLst>
                                          <p:attrName>style.visibility</p:attrName>
                                        </p:attrNameLst>
                                      </p:cBhvr>
                                      <p:to>
                                        <p:strVal val="visible"/>
                                      </p:to>
                                    </p:set>
                                  </p:childTnLst>
                                </p:cTn>
                              </p:par>
                            </p:childTnLst>
                          </p:cTn>
                        </p:par>
                        <p:par>
                          <p:cTn id="12" fill="hold">
                            <p:stCondLst>
                              <p:cond delay="500"/>
                            </p:stCondLst>
                            <p:childTnLst>
                              <p:par>
                                <p:cTn id="13" presetID="22" presetClass="entr" presetSubtype="8" fill="hold" grpId="0" nodeType="afterEffect">
                                  <p:stCondLst>
                                    <p:cond delay="1000"/>
                                  </p:stCondLst>
                                  <p:childTnLst>
                                    <p:set>
                                      <p:cBhvr>
                                        <p:cTn id="14" dur="1" fill="hold">
                                          <p:stCondLst>
                                            <p:cond delay="0"/>
                                          </p:stCondLst>
                                        </p:cTn>
                                        <p:tgtEl>
                                          <p:spTgt spid="121864"/>
                                        </p:tgtEl>
                                        <p:attrNameLst>
                                          <p:attrName>style.visibility</p:attrName>
                                        </p:attrNameLst>
                                      </p:cBhvr>
                                      <p:to>
                                        <p:strVal val="visible"/>
                                      </p:to>
                                    </p:set>
                                    <p:animEffect transition="in" filter="wipe(left)">
                                      <p:cBhvr>
                                        <p:cTn id="15" dur="500"/>
                                        <p:tgtEl>
                                          <p:spTgt spid="121864"/>
                                        </p:tgtEl>
                                      </p:cBhvr>
                                    </p:animEffect>
                                  </p:childTnLst>
                                </p:cTn>
                              </p:par>
                            </p:childTnLst>
                          </p:cTn>
                        </p:par>
                        <p:par>
                          <p:cTn id="16" fill="hold">
                            <p:stCondLst>
                              <p:cond delay="2000"/>
                            </p:stCondLst>
                            <p:childTnLst>
                              <p:par>
                                <p:cTn id="17" presetID="22" presetClass="entr" presetSubtype="8" fill="hold" nodeType="afterEffect">
                                  <p:stCondLst>
                                    <p:cond delay="1000"/>
                                  </p:stCondLst>
                                  <p:childTnLst>
                                    <p:set>
                                      <p:cBhvr>
                                        <p:cTn id="18" dur="1" fill="hold">
                                          <p:stCondLst>
                                            <p:cond delay="0"/>
                                          </p:stCondLst>
                                        </p:cTn>
                                        <p:tgtEl>
                                          <p:spTgt spid="121899"/>
                                        </p:tgtEl>
                                        <p:attrNameLst>
                                          <p:attrName>style.visibility</p:attrName>
                                        </p:attrNameLst>
                                      </p:cBhvr>
                                      <p:to>
                                        <p:strVal val="visible"/>
                                      </p:to>
                                    </p:set>
                                    <p:animEffect transition="in" filter="wipe(left)">
                                      <p:cBhvr>
                                        <p:cTn id="19" dur="500"/>
                                        <p:tgtEl>
                                          <p:spTgt spid="121899"/>
                                        </p:tgtEl>
                                      </p:cBhvr>
                                    </p:animEffect>
                                  </p:childTnLst>
                                </p:cTn>
                              </p:par>
                            </p:childTnLst>
                          </p:cTn>
                        </p:par>
                        <p:par>
                          <p:cTn id="20" fill="hold">
                            <p:stCondLst>
                              <p:cond delay="3500"/>
                            </p:stCondLst>
                            <p:childTnLst>
                              <p:par>
                                <p:cTn id="21" presetID="1" presetClass="entr" presetSubtype="0" fill="hold" grpId="0" nodeType="afterEffect">
                                  <p:stCondLst>
                                    <p:cond delay="1000"/>
                                  </p:stCondLst>
                                  <p:childTnLst>
                                    <p:set>
                                      <p:cBhvr>
                                        <p:cTn id="22" dur="1" fill="hold">
                                          <p:stCondLst>
                                            <p:cond delay="499"/>
                                          </p:stCondLst>
                                        </p:cTn>
                                        <p:tgtEl>
                                          <p:spTgt spid="121865"/>
                                        </p:tgtEl>
                                        <p:attrNameLst>
                                          <p:attrName>style.visibility</p:attrName>
                                        </p:attrNameLst>
                                      </p:cBhvr>
                                      <p:to>
                                        <p:strVal val="visible"/>
                                      </p:to>
                                    </p:set>
                                  </p:childTnLst>
                                </p:cTn>
                              </p:par>
                            </p:childTnLst>
                          </p:cTn>
                        </p:par>
                        <p:par>
                          <p:cTn id="23" fill="hold">
                            <p:stCondLst>
                              <p:cond delay="5000"/>
                            </p:stCondLst>
                            <p:childTnLst>
                              <p:par>
                                <p:cTn id="24" presetID="22" presetClass="entr" presetSubtype="4" fill="hold" grpId="0" nodeType="afterEffect">
                                  <p:stCondLst>
                                    <p:cond delay="1000"/>
                                  </p:stCondLst>
                                  <p:childTnLst>
                                    <p:set>
                                      <p:cBhvr>
                                        <p:cTn id="25" dur="1" fill="hold">
                                          <p:stCondLst>
                                            <p:cond delay="0"/>
                                          </p:stCondLst>
                                        </p:cTn>
                                        <p:tgtEl>
                                          <p:spTgt spid="121900"/>
                                        </p:tgtEl>
                                        <p:attrNameLst>
                                          <p:attrName>style.visibility</p:attrName>
                                        </p:attrNameLst>
                                      </p:cBhvr>
                                      <p:to>
                                        <p:strVal val="visible"/>
                                      </p:to>
                                    </p:set>
                                    <p:animEffect transition="in" filter="wipe(down)">
                                      <p:cBhvr>
                                        <p:cTn id="26" dur="500"/>
                                        <p:tgtEl>
                                          <p:spTgt spid="121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utoUpdateAnimBg="0"/>
      <p:bldP spid="121864" grpId="0" animBg="1"/>
      <p:bldP spid="121865" grpId="0" autoUpdateAnimBg="0"/>
      <p:bldP spid="12190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ctrTitle" idx="4294967295"/>
          </p:nvPr>
        </p:nvSpPr>
        <p:spPr>
          <a:xfrm>
            <a:off x="685800" y="304800"/>
            <a:ext cx="7200900" cy="1090613"/>
          </a:xfrm>
        </p:spPr>
        <p:txBody>
          <a:bodyPr/>
          <a:lstStyle/>
          <a:p>
            <a:pPr eaLnBrk="1" hangingPunct="1"/>
            <a:r>
              <a:rPr lang="ja-JP" altLang="en-US" sz="2500" dirty="0"/>
              <a:t>タバコの悪い影響とは</a:t>
            </a:r>
          </a:p>
        </p:txBody>
      </p:sp>
      <p:sp>
        <p:nvSpPr>
          <p:cNvPr id="124930" name="Rectangle 3"/>
          <p:cNvSpPr>
            <a:spLocks noChangeArrowheads="1"/>
          </p:cNvSpPr>
          <p:nvPr/>
        </p:nvSpPr>
        <p:spPr bwMode="auto">
          <a:xfrm>
            <a:off x="228600" y="1066800"/>
            <a:ext cx="8915400" cy="5791200"/>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141323" name="Text Box 11"/>
          <p:cNvSpPr txBox="1">
            <a:spLocks noChangeArrowheads="1"/>
          </p:cNvSpPr>
          <p:nvPr/>
        </p:nvSpPr>
        <p:spPr bwMode="auto">
          <a:xfrm>
            <a:off x="685800" y="2438400"/>
            <a:ext cx="4038600" cy="914400"/>
          </a:xfrm>
          <a:prstGeom prst="rect">
            <a:avLst/>
          </a:prstGeom>
          <a:noFill/>
          <a:ln w="9525">
            <a:noFill/>
            <a:miter lim="800000"/>
            <a:headEnd/>
            <a:tailEnd/>
          </a:ln>
        </p:spPr>
        <p:txBody>
          <a:bodyPr>
            <a:spAutoFit/>
          </a:bodyPr>
          <a:lstStyle/>
          <a:p>
            <a:pPr eaLnBrk="0" hangingPunct="0">
              <a:spcBef>
                <a:spcPct val="50000"/>
              </a:spcBef>
            </a:pPr>
            <a:r>
              <a:rPr kumimoji="0" lang="ja-JP" altLang="en-US" sz="5400"/>
              <a:t>血管が縮む</a:t>
            </a:r>
          </a:p>
        </p:txBody>
      </p:sp>
      <p:sp>
        <p:nvSpPr>
          <p:cNvPr id="141324" name="AutoShape 12"/>
          <p:cNvSpPr>
            <a:spLocks noChangeArrowheads="1"/>
          </p:cNvSpPr>
          <p:nvPr/>
        </p:nvSpPr>
        <p:spPr bwMode="auto">
          <a:xfrm>
            <a:off x="533400" y="5257800"/>
            <a:ext cx="2133600" cy="990600"/>
          </a:xfrm>
          <a:prstGeom prst="flowChartMagneticDrum">
            <a:avLst/>
          </a:prstGeom>
          <a:solidFill>
            <a:srgbClr val="FF3300"/>
          </a:solidFill>
          <a:ln w="22225">
            <a:solidFill>
              <a:schemeClr val="tx1"/>
            </a:solidFill>
            <a:round/>
            <a:headEnd/>
            <a:tailEnd/>
          </a:ln>
        </p:spPr>
        <p:txBody>
          <a:bodyPr wrap="none" anchor="ctr"/>
          <a:lstStyle/>
          <a:p>
            <a:pPr eaLnBrk="0" hangingPunct="0"/>
            <a:endParaRPr kumimoji="0" lang="ja-JP" altLang="en-US" sz="3200"/>
          </a:p>
        </p:txBody>
      </p:sp>
      <p:sp>
        <p:nvSpPr>
          <p:cNvPr id="141325" name="AutoShape 13"/>
          <p:cNvSpPr>
            <a:spLocks noChangeArrowheads="1"/>
          </p:cNvSpPr>
          <p:nvPr/>
        </p:nvSpPr>
        <p:spPr bwMode="auto">
          <a:xfrm>
            <a:off x="5181600" y="5257800"/>
            <a:ext cx="2209800" cy="609600"/>
          </a:xfrm>
          <a:prstGeom prst="flowChartMagneticDrum">
            <a:avLst/>
          </a:prstGeom>
          <a:solidFill>
            <a:srgbClr val="FF3300"/>
          </a:solidFill>
          <a:ln w="22225">
            <a:solidFill>
              <a:schemeClr val="tx1"/>
            </a:solidFill>
            <a:round/>
            <a:headEnd/>
            <a:tailEnd/>
          </a:ln>
        </p:spPr>
        <p:txBody>
          <a:bodyPr wrap="none" anchor="ctr"/>
          <a:lstStyle/>
          <a:p>
            <a:pPr eaLnBrk="0" hangingPunct="0"/>
            <a:endParaRPr kumimoji="0" lang="ja-JP" altLang="en-US" sz="3200"/>
          </a:p>
        </p:txBody>
      </p:sp>
      <p:sp>
        <p:nvSpPr>
          <p:cNvPr id="141326" name="Text Box 14"/>
          <p:cNvSpPr txBox="1">
            <a:spLocks noChangeArrowheads="1"/>
          </p:cNvSpPr>
          <p:nvPr/>
        </p:nvSpPr>
        <p:spPr bwMode="auto">
          <a:xfrm>
            <a:off x="5715000" y="4572000"/>
            <a:ext cx="1219200" cy="457200"/>
          </a:xfrm>
          <a:prstGeom prst="rect">
            <a:avLst/>
          </a:prstGeom>
          <a:noFill/>
          <a:ln w="9525">
            <a:noFill/>
            <a:miter lim="800000"/>
            <a:headEnd/>
            <a:tailEnd/>
          </a:ln>
        </p:spPr>
        <p:txBody>
          <a:bodyPr>
            <a:spAutoFit/>
          </a:bodyPr>
          <a:lstStyle/>
          <a:p>
            <a:pPr eaLnBrk="0" hangingPunct="0">
              <a:spcBef>
                <a:spcPct val="50000"/>
              </a:spcBef>
            </a:pPr>
            <a:r>
              <a:rPr kumimoji="0" lang="en-US" altLang="ja-JP" sz="2400" b="1"/>
              <a:t>↓↓↓</a:t>
            </a:r>
          </a:p>
        </p:txBody>
      </p:sp>
      <p:sp>
        <p:nvSpPr>
          <p:cNvPr id="141327" name="Text Box 15"/>
          <p:cNvSpPr txBox="1">
            <a:spLocks noChangeArrowheads="1"/>
          </p:cNvSpPr>
          <p:nvPr/>
        </p:nvSpPr>
        <p:spPr bwMode="auto">
          <a:xfrm flipV="1">
            <a:off x="5638800" y="6096000"/>
            <a:ext cx="1143000" cy="396875"/>
          </a:xfrm>
          <a:prstGeom prst="rect">
            <a:avLst/>
          </a:prstGeom>
          <a:noFill/>
          <a:ln w="9525">
            <a:noFill/>
            <a:miter lim="800000"/>
            <a:headEnd/>
            <a:tailEnd/>
          </a:ln>
        </p:spPr>
        <p:txBody>
          <a:bodyPr>
            <a:spAutoFit/>
          </a:bodyPr>
          <a:lstStyle/>
          <a:p>
            <a:pPr eaLnBrk="0" hangingPunct="0">
              <a:spcBef>
                <a:spcPct val="50000"/>
              </a:spcBef>
            </a:pPr>
            <a:r>
              <a:rPr kumimoji="0" lang="en-US" altLang="ja-JP" sz="2000" b="1"/>
              <a:t>↓↓↓</a:t>
            </a:r>
          </a:p>
        </p:txBody>
      </p:sp>
      <p:sp>
        <p:nvSpPr>
          <p:cNvPr id="141328" name="AutoShape 16"/>
          <p:cNvSpPr>
            <a:spLocks noChangeArrowheads="1"/>
          </p:cNvSpPr>
          <p:nvPr/>
        </p:nvSpPr>
        <p:spPr bwMode="auto">
          <a:xfrm>
            <a:off x="3048000" y="5257800"/>
            <a:ext cx="1752600" cy="685800"/>
          </a:xfrm>
          <a:prstGeom prst="rightArrow">
            <a:avLst>
              <a:gd name="adj1" fmla="val 50000"/>
              <a:gd name="adj2" fmla="val 63889"/>
            </a:avLst>
          </a:prstGeom>
          <a:solidFill>
            <a:schemeClr val="accent1"/>
          </a:solidFill>
          <a:ln w="9525">
            <a:solidFill>
              <a:schemeClr val="tx1"/>
            </a:solidFill>
            <a:miter lim="800000"/>
            <a:headEnd/>
            <a:tailEnd/>
          </a:ln>
        </p:spPr>
        <p:txBody>
          <a:bodyPr wrap="none" anchor="ctr"/>
          <a:lstStyle/>
          <a:p>
            <a:pPr eaLnBrk="0" hangingPunct="0"/>
            <a:endParaRPr kumimoji="0" lang="ja-JP" altLang="en-US" sz="3200"/>
          </a:p>
        </p:txBody>
      </p:sp>
      <p:sp>
        <p:nvSpPr>
          <p:cNvPr id="141329" name="Oval 17"/>
          <p:cNvSpPr>
            <a:spLocks noChangeArrowheads="1"/>
          </p:cNvSpPr>
          <p:nvPr/>
        </p:nvSpPr>
        <p:spPr bwMode="auto">
          <a:xfrm flipV="1">
            <a:off x="2133600" y="5410200"/>
            <a:ext cx="381000" cy="685800"/>
          </a:xfrm>
          <a:prstGeom prst="ellipse">
            <a:avLst/>
          </a:prstGeom>
          <a:solidFill>
            <a:srgbClr val="FF3300"/>
          </a:solidFill>
          <a:ln w="22225">
            <a:solidFill>
              <a:schemeClr val="tx1"/>
            </a:solidFill>
            <a:round/>
            <a:headEnd/>
            <a:tailEnd/>
          </a:ln>
        </p:spPr>
        <p:txBody>
          <a:bodyPr wrap="none" anchor="ctr"/>
          <a:lstStyle/>
          <a:p>
            <a:pPr eaLnBrk="0" hangingPunct="0"/>
            <a:endParaRPr kumimoji="0" lang="ja-JP" altLang="en-US" sz="3200"/>
          </a:p>
        </p:txBody>
      </p:sp>
      <p:sp>
        <p:nvSpPr>
          <p:cNvPr id="141330" name="Oval 18"/>
          <p:cNvSpPr>
            <a:spLocks noChangeArrowheads="1"/>
          </p:cNvSpPr>
          <p:nvPr/>
        </p:nvSpPr>
        <p:spPr bwMode="auto">
          <a:xfrm>
            <a:off x="6781800" y="5410200"/>
            <a:ext cx="457200" cy="304800"/>
          </a:xfrm>
          <a:prstGeom prst="ellipse">
            <a:avLst/>
          </a:prstGeom>
          <a:solidFill>
            <a:srgbClr val="FF3300"/>
          </a:solidFill>
          <a:ln w="22225">
            <a:solidFill>
              <a:schemeClr val="tx1"/>
            </a:solidFill>
            <a:round/>
            <a:headEnd/>
            <a:tailEnd/>
          </a:ln>
        </p:spPr>
        <p:txBody>
          <a:bodyPr wrap="none" anchor="ctr"/>
          <a:lstStyle/>
          <a:p>
            <a:pPr eaLnBrk="0" hangingPunct="0"/>
            <a:endParaRPr kumimoji="0" lang="ja-JP" altLang="en-US" sz="3200"/>
          </a:p>
        </p:txBody>
      </p:sp>
      <p:sp>
        <p:nvSpPr>
          <p:cNvPr id="124939" name="Text Box 22"/>
          <p:cNvSpPr txBox="1">
            <a:spLocks noChangeArrowheads="1"/>
          </p:cNvSpPr>
          <p:nvPr/>
        </p:nvSpPr>
        <p:spPr bwMode="auto">
          <a:xfrm>
            <a:off x="457200" y="1295400"/>
            <a:ext cx="2057400" cy="823913"/>
          </a:xfrm>
          <a:prstGeom prst="rect">
            <a:avLst/>
          </a:prstGeom>
          <a:noFill/>
          <a:ln w="9525">
            <a:noFill/>
            <a:miter lim="800000"/>
            <a:headEnd/>
            <a:tailEnd/>
          </a:ln>
        </p:spPr>
        <p:txBody>
          <a:bodyPr>
            <a:spAutoFit/>
          </a:bodyPr>
          <a:lstStyle/>
          <a:p>
            <a:pPr eaLnBrk="0" hangingPunct="0">
              <a:spcBef>
                <a:spcPct val="50000"/>
              </a:spcBef>
            </a:pPr>
            <a:r>
              <a:rPr kumimoji="0" lang="ja-JP" altLang="en-US" sz="4800"/>
              <a:t>その２</a:t>
            </a:r>
          </a:p>
        </p:txBody>
      </p:sp>
      <p:sp>
        <p:nvSpPr>
          <p:cNvPr id="141335" name="AutoShape 23"/>
          <p:cNvSpPr>
            <a:spLocks noChangeArrowheads="1"/>
          </p:cNvSpPr>
          <p:nvPr/>
        </p:nvSpPr>
        <p:spPr bwMode="auto">
          <a:xfrm>
            <a:off x="2991465" y="1066800"/>
            <a:ext cx="6437670" cy="3352800"/>
          </a:xfrm>
          <a:prstGeom prst="wedgeRoundRectCallout">
            <a:avLst>
              <a:gd name="adj1" fmla="val 20148"/>
              <a:gd name="adj2" fmla="val 65532"/>
              <a:gd name="adj3" fmla="val 16667"/>
            </a:avLst>
          </a:prstGeom>
          <a:solidFill>
            <a:srgbClr val="FFFF00"/>
          </a:solidFill>
          <a:ln w="9525">
            <a:solidFill>
              <a:schemeClr val="tx1"/>
            </a:solidFill>
            <a:miter lim="800000"/>
            <a:headEnd/>
            <a:tailEnd/>
          </a:ln>
        </p:spPr>
        <p:txBody>
          <a:bodyPr/>
          <a:lstStyle/>
          <a:p>
            <a:pPr eaLnBrk="0" hangingPunct="0"/>
            <a:r>
              <a:rPr kumimoji="0" lang="ja-JP" altLang="en-US" sz="4800"/>
              <a:t>血管が縮むと、血液の流れが悪くなり、　　　　脳の働き、体の動きが悪くなる！</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323"/>
                                        </p:tgtEl>
                                        <p:attrNameLst>
                                          <p:attrName>style.visibility</p:attrName>
                                        </p:attrNameLst>
                                      </p:cBhvr>
                                      <p:to>
                                        <p:strVal val="visible"/>
                                      </p:to>
                                    </p:set>
                                    <p:animEffect transition="in" filter="wipe(left)">
                                      <p:cBhvr>
                                        <p:cTn id="7" dur="500"/>
                                        <p:tgtEl>
                                          <p:spTgt spid="1413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1324"/>
                                        </p:tgtEl>
                                        <p:attrNameLst>
                                          <p:attrName>style.visibility</p:attrName>
                                        </p:attrNameLst>
                                      </p:cBhvr>
                                      <p:to>
                                        <p:strVal val="visible"/>
                                      </p:to>
                                    </p:set>
                                    <p:animEffect transition="in" filter="dissolve">
                                      <p:cBhvr>
                                        <p:cTn id="12" dur="500"/>
                                        <p:tgtEl>
                                          <p:spTgt spid="14132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141329"/>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8" fill="hold" grpId="0" nodeType="afterEffect">
                                  <p:stCondLst>
                                    <p:cond delay="1000"/>
                                  </p:stCondLst>
                                  <p:childTnLst>
                                    <p:set>
                                      <p:cBhvr>
                                        <p:cTn id="18" dur="1" fill="hold">
                                          <p:stCondLst>
                                            <p:cond delay="0"/>
                                          </p:stCondLst>
                                        </p:cTn>
                                        <p:tgtEl>
                                          <p:spTgt spid="141328"/>
                                        </p:tgtEl>
                                        <p:attrNameLst>
                                          <p:attrName>style.visibility</p:attrName>
                                        </p:attrNameLst>
                                      </p:cBhvr>
                                      <p:to>
                                        <p:strVal val="visible"/>
                                      </p:to>
                                    </p:set>
                                    <p:animEffect transition="in" filter="wipe(left)">
                                      <p:cBhvr>
                                        <p:cTn id="19" dur="500"/>
                                        <p:tgtEl>
                                          <p:spTgt spid="14132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41325"/>
                                        </p:tgtEl>
                                        <p:attrNameLst>
                                          <p:attrName>style.visibility</p:attrName>
                                        </p:attrNameLst>
                                      </p:cBhvr>
                                      <p:to>
                                        <p:strVal val="visible"/>
                                      </p:to>
                                    </p:set>
                                    <p:animEffect transition="in" filter="wipe(left)">
                                      <p:cBhvr>
                                        <p:cTn id="23" dur="500"/>
                                        <p:tgtEl>
                                          <p:spTgt spid="141325"/>
                                        </p:tgtEl>
                                      </p:cBhvr>
                                    </p:animEffec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141330"/>
                                        </p:tgtEl>
                                        <p:attrNameLst>
                                          <p:attrName>style.visibility</p:attrName>
                                        </p:attrNameLst>
                                      </p:cBhvr>
                                      <p:to>
                                        <p:strVal val="visible"/>
                                      </p:to>
                                    </p:se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141326"/>
                                        </p:tgtEl>
                                        <p:attrNameLst>
                                          <p:attrName>style.visibility</p:attrName>
                                        </p:attrNameLst>
                                      </p:cBhvr>
                                      <p:to>
                                        <p:strVal val="visible"/>
                                      </p:to>
                                    </p:set>
                                    <p:animEffect transition="in" filter="wipe(up)">
                                      <p:cBhvr>
                                        <p:cTn id="30" dur="500"/>
                                        <p:tgtEl>
                                          <p:spTgt spid="1413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141327"/>
                                        </p:tgtEl>
                                        <p:attrNameLst>
                                          <p:attrName>style.visibility</p:attrName>
                                        </p:attrNameLst>
                                      </p:cBhvr>
                                      <p:to>
                                        <p:strVal val="visible"/>
                                      </p:to>
                                    </p:set>
                                    <p:animEffect transition="in" filter="wipe(down)">
                                      <p:cBhvr>
                                        <p:cTn id="34" dur="500"/>
                                        <p:tgtEl>
                                          <p:spTgt spid="141327"/>
                                        </p:tgtEl>
                                      </p:cBhvr>
                                    </p:animEffect>
                                  </p:childTnLst>
                                </p:cTn>
                              </p:par>
                            </p:childTnLst>
                          </p:cTn>
                        </p:par>
                        <p:par>
                          <p:cTn id="35" fill="hold">
                            <p:stCondLst>
                              <p:cond delay="4500"/>
                            </p:stCondLst>
                            <p:childTnLst>
                              <p:par>
                                <p:cTn id="36" presetID="22" presetClass="entr" presetSubtype="4" fill="hold" grpId="0" nodeType="afterEffect">
                                  <p:stCondLst>
                                    <p:cond delay="1000"/>
                                  </p:stCondLst>
                                  <p:childTnLst>
                                    <p:set>
                                      <p:cBhvr>
                                        <p:cTn id="37" dur="1" fill="hold">
                                          <p:stCondLst>
                                            <p:cond delay="0"/>
                                          </p:stCondLst>
                                        </p:cTn>
                                        <p:tgtEl>
                                          <p:spTgt spid="141335"/>
                                        </p:tgtEl>
                                        <p:attrNameLst>
                                          <p:attrName>style.visibility</p:attrName>
                                        </p:attrNameLst>
                                      </p:cBhvr>
                                      <p:to>
                                        <p:strVal val="visible"/>
                                      </p:to>
                                    </p:set>
                                    <p:animEffect transition="in" filter="wipe(down)">
                                      <p:cBhvr>
                                        <p:cTn id="38" dur="500"/>
                                        <p:tgtEl>
                                          <p:spTgt spid="14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3" grpId="0" autoUpdateAnimBg="0"/>
      <p:bldP spid="141324" grpId="0" animBg="1"/>
      <p:bldP spid="141325" grpId="0" animBg="1"/>
      <p:bldP spid="141326" grpId="0" autoUpdateAnimBg="0"/>
      <p:bldP spid="141327" grpId="0" autoUpdateAnimBg="0"/>
      <p:bldP spid="141328" grpId="0" animBg="1"/>
      <p:bldP spid="141329" grpId="0" animBg="1"/>
      <p:bldP spid="141330" grpId="0" animBg="1"/>
      <p:bldP spid="141335"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ctrTitle" idx="4294967295"/>
          </p:nvPr>
        </p:nvSpPr>
        <p:spPr>
          <a:xfrm>
            <a:off x="0" y="365125"/>
            <a:ext cx="7886700" cy="1030288"/>
          </a:xfrm>
        </p:spPr>
        <p:txBody>
          <a:bodyPr/>
          <a:lstStyle/>
          <a:p>
            <a:pPr eaLnBrk="1" hangingPunct="1"/>
            <a:r>
              <a:rPr lang="ja-JP" altLang="en-US" sz="2500"/>
              <a:t>タバコの悪い影響とは</a:t>
            </a:r>
          </a:p>
        </p:txBody>
      </p:sp>
      <p:sp>
        <p:nvSpPr>
          <p:cNvPr id="125954" name="Rectangle 3"/>
          <p:cNvSpPr>
            <a:spLocks noChangeArrowheads="1"/>
          </p:cNvSpPr>
          <p:nvPr/>
        </p:nvSpPr>
        <p:spPr bwMode="auto">
          <a:xfrm>
            <a:off x="107950" y="981075"/>
            <a:ext cx="8915400" cy="5791200"/>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142345" name="Text Box 9"/>
          <p:cNvSpPr txBox="1">
            <a:spLocks noChangeArrowheads="1"/>
          </p:cNvSpPr>
          <p:nvPr/>
        </p:nvSpPr>
        <p:spPr bwMode="auto">
          <a:xfrm>
            <a:off x="1066800" y="2362200"/>
            <a:ext cx="7239000" cy="914400"/>
          </a:xfrm>
          <a:prstGeom prst="rect">
            <a:avLst/>
          </a:prstGeom>
          <a:noFill/>
          <a:ln w="9525">
            <a:noFill/>
            <a:miter lim="800000"/>
            <a:headEnd/>
            <a:tailEnd/>
          </a:ln>
        </p:spPr>
        <p:txBody>
          <a:bodyPr>
            <a:spAutoFit/>
          </a:bodyPr>
          <a:lstStyle/>
          <a:p>
            <a:pPr eaLnBrk="0" hangingPunct="0">
              <a:spcBef>
                <a:spcPct val="50000"/>
              </a:spcBef>
            </a:pPr>
            <a:r>
              <a:rPr kumimoji="0" lang="ja-JP" altLang="en-US" sz="5400"/>
              <a:t>心臓に負担がかかる</a:t>
            </a:r>
          </a:p>
        </p:txBody>
      </p:sp>
      <p:sp>
        <p:nvSpPr>
          <p:cNvPr id="125956" name="Text Box 22"/>
          <p:cNvSpPr txBox="1">
            <a:spLocks noChangeArrowheads="1"/>
          </p:cNvSpPr>
          <p:nvPr/>
        </p:nvSpPr>
        <p:spPr bwMode="auto">
          <a:xfrm>
            <a:off x="381000" y="1219200"/>
            <a:ext cx="2286000" cy="914400"/>
          </a:xfrm>
          <a:prstGeom prst="rect">
            <a:avLst/>
          </a:prstGeom>
          <a:noFill/>
          <a:ln w="9525">
            <a:noFill/>
            <a:miter lim="800000"/>
            <a:headEnd/>
            <a:tailEnd/>
          </a:ln>
        </p:spPr>
        <p:txBody>
          <a:bodyPr>
            <a:spAutoFit/>
          </a:bodyPr>
          <a:lstStyle/>
          <a:p>
            <a:pPr eaLnBrk="0" hangingPunct="0">
              <a:spcBef>
                <a:spcPct val="50000"/>
              </a:spcBef>
            </a:pPr>
            <a:r>
              <a:rPr kumimoji="0" lang="ja-JP" altLang="en-US" sz="5400"/>
              <a:t>その３</a:t>
            </a:r>
          </a:p>
        </p:txBody>
      </p:sp>
      <p:pic>
        <p:nvPicPr>
          <p:cNvPr id="142360" name="Picture 24"/>
          <p:cNvPicPr>
            <a:picLocks noChangeAspect="1" noChangeArrowheads="1"/>
          </p:cNvPicPr>
          <p:nvPr/>
        </p:nvPicPr>
        <p:blipFill>
          <a:blip r:embed="rId2"/>
          <a:srcRect/>
          <a:stretch>
            <a:fillRect/>
          </a:stretch>
        </p:blipFill>
        <p:spPr bwMode="auto">
          <a:xfrm>
            <a:off x="457200" y="3581400"/>
            <a:ext cx="3005138" cy="3105150"/>
          </a:xfrm>
          <a:prstGeom prst="rect">
            <a:avLst/>
          </a:prstGeom>
          <a:noFill/>
          <a:ln w="9525">
            <a:noFill/>
            <a:miter lim="800000"/>
            <a:headEnd/>
            <a:tailEnd/>
          </a:ln>
        </p:spPr>
      </p:pic>
      <p:sp>
        <p:nvSpPr>
          <p:cNvPr id="142361" name="AutoShape 25"/>
          <p:cNvSpPr>
            <a:spLocks noChangeArrowheads="1"/>
          </p:cNvSpPr>
          <p:nvPr/>
        </p:nvSpPr>
        <p:spPr bwMode="auto">
          <a:xfrm>
            <a:off x="3962400" y="3505200"/>
            <a:ext cx="4953000" cy="2895600"/>
          </a:xfrm>
          <a:prstGeom prst="wedgeRoundRectCallout">
            <a:avLst>
              <a:gd name="adj1" fmla="val -87051"/>
              <a:gd name="adj2" fmla="val 10912"/>
              <a:gd name="adj3" fmla="val 16667"/>
            </a:avLst>
          </a:prstGeom>
          <a:solidFill>
            <a:srgbClr val="FFFF00"/>
          </a:solidFill>
          <a:ln w="9525">
            <a:solidFill>
              <a:schemeClr val="tx1"/>
            </a:solidFill>
            <a:miter lim="800000"/>
            <a:headEnd/>
            <a:tailEnd/>
          </a:ln>
        </p:spPr>
        <p:txBody>
          <a:bodyPr/>
          <a:lstStyle/>
          <a:p>
            <a:pPr eaLnBrk="0" hangingPunct="0"/>
            <a:r>
              <a:rPr kumimoji="0" lang="ja-JP" altLang="en-US" sz="4800"/>
              <a:t>血圧も上がるし、心拍数も多くなり大変だ！</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345"/>
                                        </p:tgtEl>
                                        <p:attrNameLst>
                                          <p:attrName>style.visibility</p:attrName>
                                        </p:attrNameLst>
                                      </p:cBhvr>
                                      <p:to>
                                        <p:strVal val="visible"/>
                                      </p:to>
                                    </p:set>
                                    <p:animEffect transition="in" filter="wipe(left)">
                                      <p:cBhvr>
                                        <p:cTn id="7" dur="500"/>
                                        <p:tgtEl>
                                          <p:spTgt spid="142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42360"/>
                                        </p:tgtEl>
                                        <p:attrNameLst>
                                          <p:attrName>style.visibility</p:attrName>
                                        </p:attrNameLst>
                                      </p:cBhvr>
                                      <p:to>
                                        <p:strVal val="visible"/>
                                      </p:to>
                                    </p:set>
                                    <p:animEffect transition="in" filter="box(out)">
                                      <p:cBhvr>
                                        <p:cTn id="12" dur="500"/>
                                        <p:tgtEl>
                                          <p:spTgt spid="142360"/>
                                        </p:tgtEl>
                                      </p:cBhvr>
                                    </p:animEffect>
                                  </p:childTnLst>
                                </p:cTn>
                              </p:par>
                            </p:childTnLst>
                          </p:cTn>
                        </p:par>
                        <p:par>
                          <p:cTn id="13" fill="hold">
                            <p:stCondLst>
                              <p:cond delay="500"/>
                            </p:stCondLst>
                            <p:childTnLst>
                              <p:par>
                                <p:cTn id="14" presetID="22" presetClass="entr" presetSubtype="8" fill="hold" grpId="0" nodeType="afterEffect">
                                  <p:stCondLst>
                                    <p:cond delay="1000"/>
                                  </p:stCondLst>
                                  <p:childTnLst>
                                    <p:set>
                                      <p:cBhvr>
                                        <p:cTn id="15" dur="1" fill="hold">
                                          <p:stCondLst>
                                            <p:cond delay="0"/>
                                          </p:stCondLst>
                                        </p:cTn>
                                        <p:tgtEl>
                                          <p:spTgt spid="142361"/>
                                        </p:tgtEl>
                                        <p:attrNameLst>
                                          <p:attrName>style.visibility</p:attrName>
                                        </p:attrNameLst>
                                      </p:cBhvr>
                                      <p:to>
                                        <p:strVal val="visible"/>
                                      </p:to>
                                    </p:set>
                                    <p:animEffect transition="in" filter="wipe(left)">
                                      <p:cBhvr>
                                        <p:cTn id="16" dur="500"/>
                                        <p:tgtEl>
                                          <p:spTgt spid="142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5" grpId="0" autoUpdateAnimBg="0"/>
      <p:bldP spid="14236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idx="4294967295"/>
          </p:nvPr>
        </p:nvSpPr>
        <p:spPr>
          <a:xfrm>
            <a:off x="539578" y="243209"/>
            <a:ext cx="7886700" cy="1030288"/>
          </a:xfrm>
        </p:spPr>
        <p:txBody>
          <a:bodyPr/>
          <a:lstStyle/>
          <a:p>
            <a:pPr eaLnBrk="1" hangingPunct="1"/>
            <a:r>
              <a:rPr lang="ja-JP" altLang="en-US" sz="2500" dirty="0"/>
              <a:t>タバコの悪い影響とは</a:t>
            </a:r>
          </a:p>
        </p:txBody>
      </p:sp>
      <p:sp>
        <p:nvSpPr>
          <p:cNvPr id="126978" name="Rectangle 3"/>
          <p:cNvSpPr>
            <a:spLocks noChangeArrowheads="1"/>
          </p:cNvSpPr>
          <p:nvPr/>
        </p:nvSpPr>
        <p:spPr bwMode="auto">
          <a:xfrm>
            <a:off x="107950" y="981075"/>
            <a:ext cx="8915400" cy="5791200"/>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144403" name="Text Box 19"/>
          <p:cNvSpPr txBox="1">
            <a:spLocks noChangeArrowheads="1"/>
          </p:cNvSpPr>
          <p:nvPr/>
        </p:nvSpPr>
        <p:spPr bwMode="auto">
          <a:xfrm>
            <a:off x="1143000" y="2438400"/>
            <a:ext cx="6248400" cy="914400"/>
          </a:xfrm>
          <a:prstGeom prst="rect">
            <a:avLst/>
          </a:prstGeom>
          <a:noFill/>
          <a:ln w="9525">
            <a:noFill/>
            <a:miter lim="800000"/>
            <a:headEnd/>
            <a:tailEnd/>
          </a:ln>
        </p:spPr>
        <p:txBody>
          <a:bodyPr>
            <a:spAutoFit/>
          </a:bodyPr>
          <a:lstStyle/>
          <a:p>
            <a:pPr eaLnBrk="0" hangingPunct="0">
              <a:spcBef>
                <a:spcPct val="50000"/>
              </a:spcBef>
            </a:pPr>
            <a:r>
              <a:rPr kumimoji="0" lang="ja-JP" altLang="en-US" sz="5400" dirty="0"/>
              <a:t>肺の機能が低下</a:t>
            </a:r>
          </a:p>
        </p:txBody>
      </p:sp>
      <p:sp>
        <p:nvSpPr>
          <p:cNvPr id="126980" name="Text Box 22"/>
          <p:cNvSpPr txBox="1">
            <a:spLocks noChangeArrowheads="1"/>
          </p:cNvSpPr>
          <p:nvPr/>
        </p:nvSpPr>
        <p:spPr bwMode="auto">
          <a:xfrm>
            <a:off x="457200" y="1295400"/>
            <a:ext cx="2438400" cy="914400"/>
          </a:xfrm>
          <a:prstGeom prst="rect">
            <a:avLst/>
          </a:prstGeom>
          <a:noFill/>
          <a:ln w="9525">
            <a:noFill/>
            <a:miter lim="800000"/>
            <a:headEnd/>
            <a:tailEnd/>
          </a:ln>
        </p:spPr>
        <p:txBody>
          <a:bodyPr>
            <a:spAutoFit/>
          </a:bodyPr>
          <a:lstStyle/>
          <a:p>
            <a:pPr eaLnBrk="0" hangingPunct="0">
              <a:spcBef>
                <a:spcPct val="50000"/>
              </a:spcBef>
            </a:pPr>
            <a:r>
              <a:rPr kumimoji="0" lang="ja-JP" altLang="en-US" sz="5400" dirty="0"/>
              <a:t>その４</a:t>
            </a:r>
          </a:p>
        </p:txBody>
      </p:sp>
      <p:pic>
        <p:nvPicPr>
          <p:cNvPr id="144409" name="Picture 25"/>
          <p:cNvPicPr>
            <a:picLocks noChangeAspect="1" noChangeArrowheads="1"/>
          </p:cNvPicPr>
          <p:nvPr/>
        </p:nvPicPr>
        <p:blipFill>
          <a:blip r:embed="rId2"/>
          <a:srcRect/>
          <a:stretch>
            <a:fillRect/>
          </a:stretch>
        </p:blipFill>
        <p:spPr bwMode="auto">
          <a:xfrm>
            <a:off x="6477000" y="3581400"/>
            <a:ext cx="2446338" cy="3019425"/>
          </a:xfrm>
          <a:prstGeom prst="rect">
            <a:avLst/>
          </a:prstGeom>
          <a:noFill/>
          <a:ln w="9525">
            <a:noFill/>
            <a:miter lim="800000"/>
            <a:headEnd/>
            <a:tailEnd/>
          </a:ln>
        </p:spPr>
      </p:pic>
      <p:sp>
        <p:nvSpPr>
          <p:cNvPr id="144410" name="AutoShape 26"/>
          <p:cNvSpPr>
            <a:spLocks noChangeArrowheads="1"/>
          </p:cNvSpPr>
          <p:nvPr/>
        </p:nvSpPr>
        <p:spPr bwMode="auto">
          <a:xfrm>
            <a:off x="304800" y="3505200"/>
            <a:ext cx="5943600" cy="2971800"/>
          </a:xfrm>
          <a:prstGeom prst="wedgeRoundRectCallout">
            <a:avLst>
              <a:gd name="adj1" fmla="val 66375"/>
              <a:gd name="adj2" fmla="val -12338"/>
              <a:gd name="adj3" fmla="val 16667"/>
            </a:avLst>
          </a:prstGeom>
          <a:solidFill>
            <a:srgbClr val="FFFF00"/>
          </a:solidFill>
          <a:ln w="9525">
            <a:solidFill>
              <a:schemeClr val="tx1"/>
            </a:solidFill>
            <a:miter lim="800000"/>
            <a:headEnd/>
            <a:tailEnd/>
          </a:ln>
        </p:spPr>
        <p:txBody>
          <a:bodyPr/>
          <a:lstStyle/>
          <a:p>
            <a:pPr eaLnBrk="0" hangingPunct="0"/>
            <a:r>
              <a:rPr kumimoji="0" lang="ja-JP" altLang="en-US" sz="4000" dirty="0"/>
              <a:t>はあ、はあ！</a:t>
            </a:r>
          </a:p>
          <a:p>
            <a:pPr eaLnBrk="0" hangingPunct="0"/>
            <a:r>
              <a:rPr kumimoji="0" lang="ja-JP" altLang="en-US" sz="4000" dirty="0"/>
              <a:t>運動すると持久力が　なくなり、　　　　　　　　すぐ息切れがするよ！</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403"/>
                                        </p:tgtEl>
                                        <p:attrNameLst>
                                          <p:attrName>style.visibility</p:attrName>
                                        </p:attrNameLst>
                                      </p:cBhvr>
                                      <p:to>
                                        <p:strVal val="visible"/>
                                      </p:to>
                                    </p:set>
                                    <p:animEffect transition="in" filter="wipe(left)">
                                      <p:cBhvr>
                                        <p:cTn id="7" dur="500"/>
                                        <p:tgtEl>
                                          <p:spTgt spid="144403"/>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44409"/>
                                        </p:tgtEl>
                                        <p:attrNameLst>
                                          <p:attrName>style.visibility</p:attrName>
                                        </p:attrNameLst>
                                      </p:cBhvr>
                                      <p:to>
                                        <p:strVal val="visible"/>
                                      </p:to>
                                    </p:set>
                                    <p:animEffect transition="in" filter="dissolve">
                                      <p:cBhvr>
                                        <p:cTn id="11" dur="500"/>
                                        <p:tgtEl>
                                          <p:spTgt spid="144409"/>
                                        </p:tgtEl>
                                      </p:cBhvr>
                                    </p:animEffect>
                                  </p:childTnLst>
                                </p:cTn>
                              </p:par>
                            </p:childTnLst>
                          </p:cTn>
                        </p:par>
                        <p:par>
                          <p:cTn id="12" fill="hold">
                            <p:stCondLst>
                              <p:cond delay="2000"/>
                            </p:stCondLst>
                            <p:childTnLst>
                              <p:par>
                                <p:cTn id="13" presetID="22" presetClass="entr" presetSubtype="2" fill="hold" grpId="0" nodeType="afterEffect">
                                  <p:stCondLst>
                                    <p:cond delay="1000"/>
                                  </p:stCondLst>
                                  <p:childTnLst>
                                    <p:set>
                                      <p:cBhvr>
                                        <p:cTn id="14" dur="1" fill="hold">
                                          <p:stCondLst>
                                            <p:cond delay="0"/>
                                          </p:stCondLst>
                                        </p:cTn>
                                        <p:tgtEl>
                                          <p:spTgt spid="144410"/>
                                        </p:tgtEl>
                                        <p:attrNameLst>
                                          <p:attrName>style.visibility</p:attrName>
                                        </p:attrNameLst>
                                      </p:cBhvr>
                                      <p:to>
                                        <p:strVal val="visible"/>
                                      </p:to>
                                    </p:set>
                                    <p:animEffect transition="in" filter="wipe(right)">
                                      <p:cBhvr>
                                        <p:cTn id="15" dur="500"/>
                                        <p:tgtEl>
                                          <p:spTgt spid="144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03" grpId="0" autoUpdateAnimBg="0"/>
      <p:bldP spid="144410"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ctrTitle" idx="4294967295"/>
          </p:nvPr>
        </p:nvSpPr>
        <p:spPr>
          <a:xfrm>
            <a:off x="590550" y="265112"/>
            <a:ext cx="7886700" cy="1030288"/>
          </a:xfrm>
        </p:spPr>
        <p:txBody>
          <a:bodyPr/>
          <a:lstStyle/>
          <a:p>
            <a:pPr eaLnBrk="1" hangingPunct="1"/>
            <a:r>
              <a:rPr lang="ja-JP" altLang="en-US" sz="2500" dirty="0"/>
              <a:t>タバコの悪い影響とは</a:t>
            </a:r>
          </a:p>
        </p:txBody>
      </p:sp>
      <p:sp>
        <p:nvSpPr>
          <p:cNvPr id="128002" name="Rectangle 3"/>
          <p:cNvSpPr>
            <a:spLocks noChangeArrowheads="1"/>
          </p:cNvSpPr>
          <p:nvPr/>
        </p:nvSpPr>
        <p:spPr bwMode="auto">
          <a:xfrm>
            <a:off x="228600" y="1066800"/>
            <a:ext cx="8915400" cy="5791200"/>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143381" name="Text Box 21"/>
          <p:cNvSpPr txBox="1">
            <a:spLocks noChangeArrowheads="1"/>
          </p:cNvSpPr>
          <p:nvPr/>
        </p:nvSpPr>
        <p:spPr bwMode="auto">
          <a:xfrm>
            <a:off x="609600" y="2438400"/>
            <a:ext cx="8229600" cy="1736725"/>
          </a:xfrm>
          <a:prstGeom prst="rect">
            <a:avLst/>
          </a:prstGeom>
          <a:noFill/>
          <a:ln w="9525">
            <a:noFill/>
            <a:miter lim="800000"/>
            <a:headEnd/>
            <a:tailEnd/>
          </a:ln>
        </p:spPr>
        <p:txBody>
          <a:bodyPr>
            <a:spAutoFit/>
          </a:bodyPr>
          <a:lstStyle/>
          <a:p>
            <a:pPr eaLnBrk="0" hangingPunct="0">
              <a:spcBef>
                <a:spcPct val="50000"/>
              </a:spcBef>
            </a:pPr>
            <a:r>
              <a:rPr kumimoji="0" lang="ja-JP" altLang="en-US" sz="5400" dirty="0"/>
              <a:t>心臓、肺、胃などの病気になる危険性が高まる</a:t>
            </a:r>
          </a:p>
        </p:txBody>
      </p:sp>
      <p:sp>
        <p:nvSpPr>
          <p:cNvPr id="128004" name="Text Box 22"/>
          <p:cNvSpPr txBox="1">
            <a:spLocks noChangeArrowheads="1"/>
          </p:cNvSpPr>
          <p:nvPr/>
        </p:nvSpPr>
        <p:spPr bwMode="auto">
          <a:xfrm>
            <a:off x="609599" y="1295400"/>
            <a:ext cx="3243649" cy="1006475"/>
          </a:xfrm>
          <a:prstGeom prst="rect">
            <a:avLst/>
          </a:prstGeom>
          <a:noFill/>
          <a:ln w="9525">
            <a:noFill/>
            <a:miter lim="800000"/>
            <a:headEnd/>
            <a:tailEnd/>
          </a:ln>
        </p:spPr>
        <p:txBody>
          <a:bodyPr wrap="square">
            <a:spAutoFit/>
          </a:bodyPr>
          <a:lstStyle/>
          <a:p>
            <a:pPr eaLnBrk="0" hangingPunct="0">
              <a:spcBef>
                <a:spcPct val="50000"/>
              </a:spcBef>
            </a:pPr>
            <a:r>
              <a:rPr kumimoji="0" lang="ja-JP" altLang="en-US" sz="6000" dirty="0"/>
              <a:t>その５</a:t>
            </a:r>
          </a:p>
        </p:txBody>
      </p:sp>
      <p:sp>
        <p:nvSpPr>
          <p:cNvPr id="143386" name="AutoShape 26"/>
          <p:cNvSpPr>
            <a:spLocks noChangeArrowheads="1"/>
          </p:cNvSpPr>
          <p:nvPr/>
        </p:nvSpPr>
        <p:spPr bwMode="auto">
          <a:xfrm>
            <a:off x="3583459" y="1187107"/>
            <a:ext cx="5461687" cy="2075077"/>
          </a:xfrm>
          <a:prstGeom prst="wedgeRoundRectCallout">
            <a:avLst>
              <a:gd name="adj1" fmla="val -14583"/>
              <a:gd name="adj2" fmla="val 105542"/>
              <a:gd name="adj3" fmla="val 16667"/>
            </a:avLst>
          </a:prstGeom>
          <a:solidFill>
            <a:srgbClr val="FFFF00"/>
          </a:solidFill>
          <a:ln w="9525">
            <a:solidFill>
              <a:schemeClr val="tx1"/>
            </a:solidFill>
            <a:miter lim="800000"/>
            <a:headEnd/>
            <a:tailEnd/>
          </a:ln>
        </p:spPr>
        <p:txBody>
          <a:bodyPr/>
          <a:lstStyle/>
          <a:p>
            <a:pPr eaLnBrk="0" hangingPunct="0"/>
            <a:r>
              <a:rPr kumimoji="0" lang="ja-JP" altLang="en-US" sz="5400" dirty="0"/>
              <a:t>絶対タバコを吸わないでね！</a:t>
            </a:r>
          </a:p>
        </p:txBody>
      </p:sp>
      <p:pic>
        <p:nvPicPr>
          <p:cNvPr id="143388" name="Picture 28"/>
          <p:cNvPicPr>
            <a:picLocks noChangeAspect="1" noChangeArrowheads="1"/>
          </p:cNvPicPr>
          <p:nvPr/>
        </p:nvPicPr>
        <p:blipFill>
          <a:blip r:embed="rId2"/>
          <a:srcRect/>
          <a:stretch>
            <a:fillRect/>
          </a:stretch>
        </p:blipFill>
        <p:spPr bwMode="auto">
          <a:xfrm>
            <a:off x="838200" y="4572000"/>
            <a:ext cx="1971675" cy="2038350"/>
          </a:xfrm>
          <a:prstGeom prst="rect">
            <a:avLst/>
          </a:prstGeom>
          <a:noFill/>
          <a:ln w="9525">
            <a:noFill/>
            <a:miter lim="800000"/>
            <a:headEnd/>
            <a:tailEnd/>
          </a:ln>
        </p:spPr>
      </p:pic>
      <p:pic>
        <p:nvPicPr>
          <p:cNvPr id="143389" name="Picture 29"/>
          <p:cNvPicPr>
            <a:picLocks noChangeAspect="1" noChangeArrowheads="1"/>
          </p:cNvPicPr>
          <p:nvPr/>
        </p:nvPicPr>
        <p:blipFill>
          <a:blip r:embed="rId3"/>
          <a:srcRect/>
          <a:stretch>
            <a:fillRect/>
          </a:stretch>
        </p:blipFill>
        <p:spPr bwMode="auto">
          <a:xfrm>
            <a:off x="3352800" y="4532313"/>
            <a:ext cx="2362200" cy="1989137"/>
          </a:xfrm>
          <a:prstGeom prst="rect">
            <a:avLst/>
          </a:prstGeom>
          <a:noFill/>
          <a:ln w="9525">
            <a:noFill/>
            <a:miter lim="800000"/>
            <a:headEnd/>
            <a:tailEnd/>
          </a:ln>
        </p:spPr>
      </p:pic>
      <p:pic>
        <p:nvPicPr>
          <p:cNvPr id="143390" name="Picture 30"/>
          <p:cNvPicPr>
            <a:picLocks noChangeAspect="1" noChangeArrowheads="1"/>
          </p:cNvPicPr>
          <p:nvPr/>
        </p:nvPicPr>
        <p:blipFill>
          <a:blip r:embed="rId4"/>
          <a:srcRect/>
          <a:stretch>
            <a:fillRect/>
          </a:stretch>
        </p:blipFill>
        <p:spPr bwMode="auto">
          <a:xfrm>
            <a:off x="6172200" y="4572000"/>
            <a:ext cx="2057400" cy="2044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81"/>
                                        </p:tgtEl>
                                        <p:attrNameLst>
                                          <p:attrName>style.visibility</p:attrName>
                                        </p:attrNameLst>
                                      </p:cBhvr>
                                      <p:to>
                                        <p:strVal val="visible"/>
                                      </p:to>
                                    </p:set>
                                    <p:animEffect transition="in" filter="wipe(left)">
                                      <p:cBhvr>
                                        <p:cTn id="7" dur="500"/>
                                        <p:tgtEl>
                                          <p:spTgt spid="143381"/>
                                        </p:tgtEl>
                                      </p:cBhvr>
                                    </p:animEffect>
                                  </p:childTnLst>
                                </p:cTn>
                              </p:par>
                            </p:childTnLst>
                          </p:cTn>
                        </p:par>
                        <p:par>
                          <p:cTn id="8" fill="hold">
                            <p:stCondLst>
                              <p:cond delay="500"/>
                            </p:stCondLst>
                            <p:childTnLst>
                              <p:par>
                                <p:cTn id="9" presetID="4" presetClass="entr" presetSubtype="32" fill="hold" nodeType="afterEffect">
                                  <p:stCondLst>
                                    <p:cond delay="1000"/>
                                  </p:stCondLst>
                                  <p:childTnLst>
                                    <p:set>
                                      <p:cBhvr>
                                        <p:cTn id="10" dur="1" fill="hold">
                                          <p:stCondLst>
                                            <p:cond delay="0"/>
                                          </p:stCondLst>
                                        </p:cTn>
                                        <p:tgtEl>
                                          <p:spTgt spid="143388"/>
                                        </p:tgtEl>
                                        <p:attrNameLst>
                                          <p:attrName>style.visibility</p:attrName>
                                        </p:attrNameLst>
                                      </p:cBhvr>
                                      <p:to>
                                        <p:strVal val="visible"/>
                                      </p:to>
                                    </p:set>
                                    <p:animEffect transition="in" filter="box(out)">
                                      <p:cBhvr>
                                        <p:cTn id="11" dur="500"/>
                                        <p:tgtEl>
                                          <p:spTgt spid="143388"/>
                                        </p:tgtEl>
                                      </p:cBhvr>
                                    </p:animEffect>
                                  </p:childTnLst>
                                </p:cTn>
                              </p:par>
                            </p:childTnLst>
                          </p:cTn>
                        </p:par>
                        <p:par>
                          <p:cTn id="12" fill="hold">
                            <p:stCondLst>
                              <p:cond delay="2000"/>
                            </p:stCondLst>
                            <p:childTnLst>
                              <p:par>
                                <p:cTn id="13" presetID="4" presetClass="entr" presetSubtype="32" fill="hold" nodeType="afterEffect">
                                  <p:stCondLst>
                                    <p:cond delay="1000"/>
                                  </p:stCondLst>
                                  <p:childTnLst>
                                    <p:set>
                                      <p:cBhvr>
                                        <p:cTn id="14" dur="1" fill="hold">
                                          <p:stCondLst>
                                            <p:cond delay="0"/>
                                          </p:stCondLst>
                                        </p:cTn>
                                        <p:tgtEl>
                                          <p:spTgt spid="143389"/>
                                        </p:tgtEl>
                                        <p:attrNameLst>
                                          <p:attrName>style.visibility</p:attrName>
                                        </p:attrNameLst>
                                      </p:cBhvr>
                                      <p:to>
                                        <p:strVal val="visible"/>
                                      </p:to>
                                    </p:set>
                                    <p:animEffect transition="in" filter="box(out)">
                                      <p:cBhvr>
                                        <p:cTn id="15" dur="500"/>
                                        <p:tgtEl>
                                          <p:spTgt spid="143389"/>
                                        </p:tgtEl>
                                      </p:cBhvr>
                                    </p:animEffect>
                                  </p:childTnLst>
                                </p:cTn>
                              </p:par>
                            </p:childTnLst>
                          </p:cTn>
                        </p:par>
                        <p:par>
                          <p:cTn id="16" fill="hold">
                            <p:stCondLst>
                              <p:cond delay="3500"/>
                            </p:stCondLst>
                            <p:childTnLst>
                              <p:par>
                                <p:cTn id="17" presetID="4" presetClass="entr" presetSubtype="32" fill="hold" nodeType="afterEffect">
                                  <p:stCondLst>
                                    <p:cond delay="1000"/>
                                  </p:stCondLst>
                                  <p:childTnLst>
                                    <p:set>
                                      <p:cBhvr>
                                        <p:cTn id="18" dur="1" fill="hold">
                                          <p:stCondLst>
                                            <p:cond delay="0"/>
                                          </p:stCondLst>
                                        </p:cTn>
                                        <p:tgtEl>
                                          <p:spTgt spid="143390"/>
                                        </p:tgtEl>
                                        <p:attrNameLst>
                                          <p:attrName>style.visibility</p:attrName>
                                        </p:attrNameLst>
                                      </p:cBhvr>
                                      <p:to>
                                        <p:strVal val="visible"/>
                                      </p:to>
                                    </p:set>
                                    <p:animEffect transition="in" filter="box(out)">
                                      <p:cBhvr>
                                        <p:cTn id="19" dur="500"/>
                                        <p:tgtEl>
                                          <p:spTgt spid="143390"/>
                                        </p:tgtEl>
                                      </p:cBhvr>
                                    </p:animEffect>
                                  </p:childTnLst>
                                </p:cTn>
                              </p:par>
                            </p:childTnLst>
                          </p:cTn>
                        </p:par>
                        <p:par>
                          <p:cTn id="20" fill="hold">
                            <p:stCondLst>
                              <p:cond delay="5000"/>
                            </p:stCondLst>
                            <p:childTnLst>
                              <p:par>
                                <p:cTn id="21" presetID="22" presetClass="entr" presetSubtype="4" fill="hold" grpId="0" nodeType="afterEffect">
                                  <p:stCondLst>
                                    <p:cond delay="2000"/>
                                  </p:stCondLst>
                                  <p:childTnLst>
                                    <p:set>
                                      <p:cBhvr>
                                        <p:cTn id="22" dur="1" fill="hold">
                                          <p:stCondLst>
                                            <p:cond delay="0"/>
                                          </p:stCondLst>
                                        </p:cTn>
                                        <p:tgtEl>
                                          <p:spTgt spid="143386"/>
                                        </p:tgtEl>
                                        <p:attrNameLst>
                                          <p:attrName>style.visibility</p:attrName>
                                        </p:attrNameLst>
                                      </p:cBhvr>
                                      <p:to>
                                        <p:strVal val="visible"/>
                                      </p:to>
                                    </p:set>
                                    <p:animEffect transition="in" filter="wipe(down)">
                                      <p:cBhvr>
                                        <p:cTn id="23" dur="500"/>
                                        <p:tgtEl>
                                          <p:spTgt spid="143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1" grpId="0" autoUpdateAnimBg="0"/>
      <p:bldP spid="14338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7339013" y="1952625"/>
          <a:ext cx="1804987" cy="4905375"/>
        </p:xfrm>
        <a:graphic>
          <a:graphicData uri="http://schemas.openxmlformats.org/presentationml/2006/ole">
            <mc:AlternateContent xmlns:mc="http://schemas.openxmlformats.org/markup-compatibility/2006">
              <mc:Choice xmlns:v="urn:schemas-microsoft-com:vml" Requires="v">
                <p:oleObj name="Image" r:id="rId3" imgW="1804448" imgH="4905048" progId="Photoshop.Image.6">
                  <p:embed/>
                </p:oleObj>
              </mc:Choice>
              <mc:Fallback>
                <p:oleObj name="Image" r:id="rId3" imgW="1804448" imgH="4905048"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013" y="1952625"/>
                        <a:ext cx="1804987"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1" name="Object 3"/>
          <p:cNvGraphicFramePr>
            <a:graphicFrameLocks noChangeAspect="1"/>
          </p:cNvGraphicFramePr>
          <p:nvPr/>
        </p:nvGraphicFramePr>
        <p:xfrm>
          <a:off x="755650" y="3157538"/>
          <a:ext cx="774700" cy="749300"/>
        </p:xfrm>
        <a:graphic>
          <a:graphicData uri="http://schemas.openxmlformats.org/presentationml/2006/ole">
            <mc:AlternateContent xmlns:mc="http://schemas.openxmlformats.org/markup-compatibility/2006">
              <mc:Choice xmlns:v="urn:schemas-microsoft-com:vml" Requires="v">
                <p:oleObj name="Image" r:id="rId5" imgW="774330" imgH="749206" progId="Photoshop.Image.6">
                  <p:embed/>
                </p:oleObj>
              </mc:Choice>
              <mc:Fallback>
                <p:oleObj name="Image" r:id="rId5" imgW="774330" imgH="749206"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157538"/>
                        <a:ext cx="7747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2" name="Text Box 4"/>
          <p:cNvSpPr txBox="1">
            <a:spLocks noChangeArrowheads="1"/>
          </p:cNvSpPr>
          <p:nvPr/>
        </p:nvSpPr>
        <p:spPr bwMode="auto">
          <a:xfrm>
            <a:off x="1763713" y="3148013"/>
            <a:ext cx="6048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lnSpc>
                <a:spcPct val="120000"/>
              </a:lnSpc>
            </a:pPr>
            <a:r>
              <a:rPr lang="ja-JP" altLang="en-US" sz="4000" b="1" dirty="0">
                <a:solidFill>
                  <a:srgbClr val="1C1C1C"/>
                </a:solidFill>
                <a:ea typeface="ＭＳ Ｐゴシック" charset="-128"/>
              </a:rPr>
              <a:t>「学校薬剤師」は</a:t>
            </a:r>
          </a:p>
          <a:p>
            <a:pPr eaLnBrk="1" hangingPunct="1">
              <a:lnSpc>
                <a:spcPct val="120000"/>
              </a:lnSpc>
            </a:pPr>
            <a:r>
              <a:rPr lang="ja-JP" altLang="en-US" sz="4000" b="1" dirty="0">
                <a:solidFill>
                  <a:srgbClr val="1C1C1C"/>
                </a:solidFill>
                <a:ea typeface="ＭＳ Ｐゴシック" charset="-128"/>
              </a:rPr>
              <a:t>何をしている人だと思う？</a:t>
            </a:r>
          </a:p>
        </p:txBody>
      </p:sp>
      <p:sp>
        <p:nvSpPr>
          <p:cNvPr id="53253" name="AutoShape 5"/>
          <p:cNvSpPr>
            <a:spLocks noChangeArrowheads="1"/>
          </p:cNvSpPr>
          <p:nvPr/>
        </p:nvSpPr>
        <p:spPr bwMode="auto">
          <a:xfrm>
            <a:off x="1692275" y="368300"/>
            <a:ext cx="6932741" cy="1584325"/>
          </a:xfrm>
          <a:prstGeom prst="wedgeRoundRectCallout">
            <a:avLst>
              <a:gd name="adj1" fmla="val 33410"/>
              <a:gd name="adj2" fmla="val 80187"/>
              <a:gd name="adj3" fmla="val 16667"/>
            </a:avLst>
          </a:prstGeom>
          <a:solidFill>
            <a:srgbClr val="CCFFFF"/>
          </a:solidFill>
          <a:ln w="9525">
            <a:solidFill>
              <a:srgbClr val="66CCFF"/>
            </a:solidFill>
            <a:miter lim="800000"/>
            <a:headEnd/>
            <a:tailEnd/>
          </a:ln>
        </p:spPr>
        <p:txBody>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endParaRPr lang="ja-JP" altLang="ja-JP" sz="3200">
              <a:ea typeface="ＭＳ Ｐゴシック" charset="-128"/>
            </a:endParaRPr>
          </a:p>
        </p:txBody>
      </p:sp>
      <p:sp>
        <p:nvSpPr>
          <p:cNvPr id="53254" name="Text Box 6"/>
          <p:cNvSpPr txBox="1">
            <a:spLocks noChangeArrowheads="1"/>
          </p:cNvSpPr>
          <p:nvPr/>
        </p:nvSpPr>
        <p:spPr bwMode="auto">
          <a:xfrm>
            <a:off x="2247899" y="631825"/>
            <a:ext cx="63771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spcBef>
                <a:spcPct val="40000"/>
              </a:spcBef>
            </a:pPr>
            <a:r>
              <a:rPr lang="ja-JP" altLang="en-US" sz="4400" b="1" dirty="0">
                <a:solidFill>
                  <a:srgbClr val="1C1C1C"/>
                </a:solidFill>
                <a:latin typeface="ＭＳ Ｐゴシック" charset="-128"/>
                <a:ea typeface="ＭＳ Ｐゴシック" charset="-128"/>
              </a:rPr>
              <a:t>わたしは学校薬剤師です</a:t>
            </a:r>
          </a:p>
        </p:txBody>
      </p:sp>
      <p:sp>
        <p:nvSpPr>
          <p:cNvPr id="53255" name="Text Box 7"/>
          <p:cNvSpPr txBox="1">
            <a:spLocks noChangeArrowheads="1"/>
          </p:cNvSpPr>
          <p:nvPr/>
        </p:nvSpPr>
        <p:spPr bwMode="auto">
          <a:xfrm>
            <a:off x="1692275" y="1773238"/>
            <a:ext cx="184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endParaRPr lang="ja-JP" altLang="ja-JP" sz="8000">
              <a:solidFill>
                <a:srgbClr val="FF0000"/>
              </a:solidFill>
              <a:ea typeface="ＭＳ Ｐゴシック" charset="-128"/>
            </a:endParaRPr>
          </a:p>
        </p:txBody>
      </p:sp>
      <p:sp>
        <p:nvSpPr>
          <p:cNvPr id="53260" name="Text Box 1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24647602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33" name="Rectangle 2"/>
          <p:cNvSpPr>
            <a:spLocks noGrp="1" noChangeArrowheads="1"/>
          </p:cNvSpPr>
          <p:nvPr>
            <p:ph type="ctrTitle" idx="4294967295"/>
          </p:nvPr>
        </p:nvSpPr>
        <p:spPr>
          <a:xfrm>
            <a:off x="659284" y="124426"/>
            <a:ext cx="1514475" cy="685800"/>
          </a:xfrm>
        </p:spPr>
        <p:txBody>
          <a:bodyPr/>
          <a:lstStyle/>
          <a:p>
            <a:pPr eaLnBrk="1" hangingPunct="1"/>
            <a:r>
              <a:rPr lang="ja-JP" altLang="en-US" sz="2500" dirty="0"/>
              <a:t>タール</a:t>
            </a:r>
          </a:p>
        </p:txBody>
      </p:sp>
      <p:sp>
        <p:nvSpPr>
          <p:cNvPr id="135171" name="Rectangle 3"/>
          <p:cNvSpPr>
            <a:spLocks noGrp="1" noChangeArrowheads="1"/>
          </p:cNvSpPr>
          <p:nvPr>
            <p:ph type="subTitle" idx="4294967295"/>
          </p:nvPr>
        </p:nvSpPr>
        <p:spPr>
          <a:xfrm>
            <a:off x="1260387" y="914400"/>
            <a:ext cx="4038599" cy="1295400"/>
          </a:xfrm>
        </p:spPr>
        <p:txBody>
          <a:bodyPr>
            <a:noAutofit/>
          </a:bodyPr>
          <a:lstStyle/>
          <a:p>
            <a:pPr marL="0" indent="0" defTabSz="914400" eaLnBrk="1" hangingPunct="1">
              <a:buFont typeface="Arial" charset="0"/>
              <a:buNone/>
            </a:pPr>
            <a:r>
              <a:rPr lang="ja-JP" altLang="en-US" sz="2400" dirty="0"/>
              <a:t>１日２０本で１年間吸うと</a:t>
            </a:r>
          </a:p>
          <a:p>
            <a:pPr marL="0" indent="0" defTabSz="914400" eaLnBrk="1" hangingPunct="1">
              <a:buFont typeface="Arial" charset="0"/>
              <a:buNone/>
            </a:pPr>
            <a:r>
              <a:rPr lang="ja-JP" altLang="en-US" sz="2400" dirty="0"/>
              <a:t>タールはコップ１杯</a:t>
            </a:r>
          </a:p>
        </p:txBody>
      </p:sp>
      <p:sp>
        <p:nvSpPr>
          <p:cNvPr id="135175" name="Text Box 7"/>
          <p:cNvSpPr txBox="1">
            <a:spLocks noChangeArrowheads="1"/>
          </p:cNvSpPr>
          <p:nvPr/>
        </p:nvSpPr>
        <p:spPr bwMode="auto">
          <a:xfrm>
            <a:off x="152400" y="2667000"/>
            <a:ext cx="4038600" cy="400110"/>
          </a:xfrm>
          <a:prstGeom prst="rect">
            <a:avLst/>
          </a:prstGeom>
          <a:noFill/>
          <a:ln w="9525">
            <a:noFill/>
            <a:miter lim="800000"/>
            <a:headEnd/>
            <a:tailEnd/>
          </a:ln>
        </p:spPr>
        <p:txBody>
          <a:bodyPr>
            <a:spAutoFit/>
          </a:bodyPr>
          <a:lstStyle/>
          <a:p>
            <a:pPr>
              <a:spcBef>
                <a:spcPct val="50000"/>
              </a:spcBef>
            </a:pPr>
            <a:r>
              <a:rPr lang="ja-JP" altLang="en-US" sz="2000" b="1" dirty="0">
                <a:latin typeface="Times New Roman" pitchFamily="18" charset="0"/>
              </a:rPr>
              <a:t>タバコを吸わないきれいな肺</a:t>
            </a:r>
          </a:p>
        </p:txBody>
      </p:sp>
      <p:sp>
        <p:nvSpPr>
          <p:cNvPr id="135176" name="Text Box 8"/>
          <p:cNvSpPr txBox="1">
            <a:spLocks noChangeArrowheads="1"/>
          </p:cNvSpPr>
          <p:nvPr/>
        </p:nvSpPr>
        <p:spPr bwMode="auto">
          <a:xfrm>
            <a:off x="4267200" y="2667000"/>
            <a:ext cx="3048000" cy="396875"/>
          </a:xfrm>
          <a:prstGeom prst="rect">
            <a:avLst/>
          </a:prstGeom>
          <a:noFill/>
          <a:ln w="9525">
            <a:noFill/>
            <a:miter lim="800000"/>
            <a:headEnd/>
            <a:tailEnd/>
          </a:ln>
        </p:spPr>
        <p:txBody>
          <a:bodyPr>
            <a:spAutoFit/>
          </a:bodyPr>
          <a:lstStyle/>
          <a:p>
            <a:pPr>
              <a:spcBef>
                <a:spcPct val="50000"/>
              </a:spcBef>
            </a:pPr>
            <a:r>
              <a:rPr lang="ja-JP" altLang="en-US" sz="2000" b="1" dirty="0">
                <a:latin typeface="Times New Roman" pitchFamily="18" charset="0"/>
              </a:rPr>
              <a:t>タバコによって汚れた肺</a:t>
            </a:r>
          </a:p>
        </p:txBody>
      </p:sp>
      <p:pic>
        <p:nvPicPr>
          <p:cNvPr id="135180" name="Picture 12"/>
          <p:cNvPicPr>
            <a:picLocks noChangeAspect="1" noChangeArrowheads="1"/>
          </p:cNvPicPr>
          <p:nvPr/>
        </p:nvPicPr>
        <p:blipFill>
          <a:blip r:embed="rId2"/>
          <a:srcRect/>
          <a:stretch>
            <a:fillRect/>
          </a:stretch>
        </p:blipFill>
        <p:spPr bwMode="auto">
          <a:xfrm>
            <a:off x="152400" y="3338513"/>
            <a:ext cx="3733800" cy="3335337"/>
          </a:xfrm>
          <a:prstGeom prst="rect">
            <a:avLst/>
          </a:prstGeom>
          <a:noFill/>
          <a:ln w="9525">
            <a:noFill/>
            <a:miter lim="800000"/>
            <a:headEnd/>
            <a:tailEnd/>
          </a:ln>
        </p:spPr>
      </p:pic>
      <p:pic>
        <p:nvPicPr>
          <p:cNvPr id="135181" name="Picture 13"/>
          <p:cNvPicPr>
            <a:picLocks noChangeAspect="1" noChangeArrowheads="1"/>
          </p:cNvPicPr>
          <p:nvPr/>
        </p:nvPicPr>
        <p:blipFill>
          <a:blip r:embed="rId3"/>
          <a:srcRect/>
          <a:stretch>
            <a:fillRect/>
          </a:stretch>
        </p:blipFill>
        <p:spPr bwMode="auto">
          <a:xfrm>
            <a:off x="4114800" y="3352800"/>
            <a:ext cx="3733800" cy="3294063"/>
          </a:xfrm>
          <a:prstGeom prst="rect">
            <a:avLst/>
          </a:prstGeom>
          <a:noFill/>
          <a:ln w="9525">
            <a:noFill/>
            <a:miter lim="800000"/>
            <a:headEnd/>
            <a:tailEnd/>
          </a:ln>
        </p:spPr>
      </p:pic>
      <p:graphicFrame>
        <p:nvGraphicFramePr>
          <p:cNvPr id="129032" name="Object 0"/>
          <p:cNvGraphicFramePr>
            <a:graphicFrameLocks noChangeAspect="1"/>
          </p:cNvGraphicFramePr>
          <p:nvPr>
            <p:extLst>
              <p:ext uri="{D42A27DB-BD31-4B8C-83A1-F6EECF244321}">
                <p14:modId xmlns:p14="http://schemas.microsoft.com/office/powerpoint/2010/main" val="1708293940"/>
              </p:ext>
            </p:extLst>
          </p:nvPr>
        </p:nvGraphicFramePr>
        <p:xfrm>
          <a:off x="7239000" y="381000"/>
          <a:ext cx="1514475" cy="2895600"/>
        </p:xfrm>
        <a:graphic>
          <a:graphicData uri="http://schemas.openxmlformats.org/presentationml/2006/ole">
            <mc:AlternateContent xmlns:mc="http://schemas.openxmlformats.org/markup-compatibility/2006">
              <mc:Choice xmlns:v="urn:schemas-microsoft-com:vml" Requires="v">
                <p:oleObj name="ビットマップ イメージ" r:id="rId4" imgW="857143" imgH="1638529" progId="PBrush">
                  <p:embed/>
                </p:oleObj>
              </mc:Choice>
              <mc:Fallback>
                <p:oleObj name="ビットマップ イメージ" r:id="rId4" imgW="857143" imgH="1638529" progId="PBrush">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81000"/>
                        <a:ext cx="1514475" cy="2895600"/>
                      </a:xfrm>
                      <a:prstGeom prst="rect">
                        <a:avLst/>
                      </a:prstGeom>
                      <a:solidFill>
                        <a:schemeClr val="tx2"/>
                      </a:solidFill>
                    </p:spPr>
                  </p:pic>
                </p:oleObj>
              </mc:Fallback>
            </mc:AlternateContent>
          </a:graphicData>
        </a:graphic>
      </p:graphicFrame>
      <p:sp>
        <p:nvSpPr>
          <p:cNvPr id="135183" name="Oval 15"/>
          <p:cNvSpPr>
            <a:spLocks noChangeArrowheads="1"/>
          </p:cNvSpPr>
          <p:nvPr/>
        </p:nvSpPr>
        <p:spPr bwMode="auto">
          <a:xfrm>
            <a:off x="7391400" y="609600"/>
            <a:ext cx="1219200" cy="152400"/>
          </a:xfrm>
          <a:prstGeom prst="ellipse">
            <a:avLst/>
          </a:prstGeom>
          <a:solidFill>
            <a:schemeClr val="tx2"/>
          </a:solidFill>
          <a:ln w="9525">
            <a:solidFill>
              <a:schemeClr val="tx1"/>
            </a:solidFill>
            <a:round/>
            <a:headEnd/>
            <a:tailEnd/>
          </a:ln>
        </p:spPr>
        <p:txBody>
          <a:bodyPr wrap="none" anchor="ctr"/>
          <a:lstStyle/>
          <a:p>
            <a:pPr eaLnBrk="0" hangingPunct="0"/>
            <a:endParaRPr kumimoji="0" lang="ja-JP" altLang="en-US" sz="3200"/>
          </a:p>
        </p:txBody>
      </p:sp>
      <p:sp>
        <p:nvSpPr>
          <p:cNvPr id="135184" name="AutoShape 16"/>
          <p:cNvSpPr>
            <a:spLocks noChangeArrowheads="1"/>
          </p:cNvSpPr>
          <p:nvPr/>
        </p:nvSpPr>
        <p:spPr bwMode="auto">
          <a:xfrm>
            <a:off x="7391400" y="762000"/>
            <a:ext cx="1219200" cy="2362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72 w 21600"/>
              <a:gd name="T13" fmla="*/ 2672 h 21600"/>
              <a:gd name="T14" fmla="*/ 18928 w 21600"/>
              <a:gd name="T15" fmla="*/ 18928 h 21600"/>
            </a:gdLst>
            <a:ahLst/>
            <a:cxnLst>
              <a:cxn ang="T8">
                <a:pos x="T0" y="T1"/>
              </a:cxn>
              <a:cxn ang="T9">
                <a:pos x="T2" y="T3"/>
              </a:cxn>
              <a:cxn ang="T10">
                <a:pos x="T4" y="T5"/>
              </a:cxn>
              <a:cxn ang="T11">
                <a:pos x="T6" y="T7"/>
              </a:cxn>
            </a:cxnLst>
            <a:rect l="T12" t="T13" r="T14" b="T15"/>
            <a:pathLst>
              <a:path w="21600" h="21600">
                <a:moveTo>
                  <a:pt x="0" y="0"/>
                </a:moveTo>
                <a:lnTo>
                  <a:pt x="1744" y="21600"/>
                </a:lnTo>
                <a:lnTo>
                  <a:pt x="19856" y="21600"/>
                </a:lnTo>
                <a:lnTo>
                  <a:pt x="21600" y="0"/>
                </a:lnTo>
                <a:close/>
              </a:path>
            </a:pathLst>
          </a:custGeom>
          <a:solidFill>
            <a:schemeClr val="tx2"/>
          </a:solidFill>
          <a:ln w="9525">
            <a:solidFill>
              <a:srgbClr val="FFFFFF"/>
            </a:solidFill>
            <a:miter lim="800000"/>
            <a:headEnd/>
            <a:tailEnd/>
          </a:ln>
        </p:spPr>
        <p:txBody>
          <a:bodyPr wrap="none" anchor="ctr"/>
          <a:lstStyle/>
          <a:p>
            <a:endParaRPr lang="ja-JP" altLang="en-US"/>
          </a:p>
        </p:txBody>
      </p:sp>
      <p:sp>
        <p:nvSpPr>
          <p:cNvPr id="135185" name="AutoShape 17"/>
          <p:cNvSpPr>
            <a:spLocks noChangeArrowheads="1"/>
          </p:cNvSpPr>
          <p:nvPr/>
        </p:nvSpPr>
        <p:spPr bwMode="auto">
          <a:xfrm flipV="1">
            <a:off x="8610600" y="762000"/>
            <a:ext cx="76200" cy="228600"/>
          </a:xfrm>
          <a:prstGeom prst="wedgeEllipseCallout">
            <a:avLst>
              <a:gd name="adj1" fmla="val -247921"/>
              <a:gd name="adj2" fmla="val 91667"/>
            </a:avLst>
          </a:prstGeom>
          <a:solidFill>
            <a:schemeClr val="tx2"/>
          </a:solidFill>
          <a:ln w="9525">
            <a:solidFill>
              <a:schemeClr val="tx1"/>
            </a:solidFill>
            <a:miter lim="800000"/>
            <a:headEnd/>
            <a:tailEnd/>
          </a:ln>
        </p:spPr>
        <p:txBody>
          <a:bodyPr rot="10800000"/>
          <a:lstStyle/>
          <a:p>
            <a:pPr algn="ctr" eaLnBrk="0" hangingPunct="0"/>
            <a:endParaRPr kumimoji="0" lang="ja-JP" altLang="ja-JP"/>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wipe(left)">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wipe(left)">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5184"/>
                                        </p:tgtEl>
                                        <p:attrNameLst>
                                          <p:attrName>style.visibility</p:attrName>
                                        </p:attrNameLst>
                                      </p:cBhvr>
                                      <p:to>
                                        <p:strVal val="visible"/>
                                      </p:to>
                                    </p:set>
                                    <p:animEffect transition="in" filter="wipe(down)">
                                      <p:cBhvr>
                                        <p:cTn id="17" dur="500"/>
                                        <p:tgtEl>
                                          <p:spTgt spid="135184"/>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35183"/>
                                        </p:tgtEl>
                                        <p:attrNameLst>
                                          <p:attrName>style.visibility</p:attrName>
                                        </p:attrNameLst>
                                      </p:cBhvr>
                                      <p:to>
                                        <p:strVal val="visible"/>
                                      </p:to>
                                    </p:set>
                                    <p:animEffect transition="in" filter="wipe(down)">
                                      <p:cBhvr>
                                        <p:cTn id="21" dur="500"/>
                                        <p:tgtEl>
                                          <p:spTgt spid="135183"/>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5185"/>
                                        </p:tgtEl>
                                        <p:attrNameLst>
                                          <p:attrName>style.visibility</p:attrName>
                                        </p:attrNameLst>
                                      </p:cBhvr>
                                      <p:to>
                                        <p:strVal val="visible"/>
                                      </p:to>
                                    </p:set>
                                    <p:animEffect transition="in" filter="wipe(up)">
                                      <p:cBhvr>
                                        <p:cTn id="25" dur="500"/>
                                        <p:tgtEl>
                                          <p:spTgt spid="13518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35175"/>
                                        </p:tgtEl>
                                        <p:attrNameLst>
                                          <p:attrName>style.visibility</p:attrName>
                                        </p:attrNameLst>
                                      </p:cBhvr>
                                      <p:to>
                                        <p:strVal val="visible"/>
                                      </p:to>
                                    </p:set>
                                  </p:childTnLst>
                                </p:cTn>
                              </p:par>
                            </p:childTnLst>
                          </p:cTn>
                        </p:par>
                        <p:par>
                          <p:cTn id="30" fill="hold">
                            <p:stCondLst>
                              <p:cond delay="500"/>
                            </p:stCondLst>
                            <p:childTnLst>
                              <p:par>
                                <p:cTn id="31" presetID="4" presetClass="entr" presetSubtype="32" fill="hold" nodeType="afterEffect">
                                  <p:stCondLst>
                                    <p:cond delay="0"/>
                                  </p:stCondLst>
                                  <p:childTnLst>
                                    <p:set>
                                      <p:cBhvr>
                                        <p:cTn id="32" dur="1" fill="hold">
                                          <p:stCondLst>
                                            <p:cond delay="0"/>
                                          </p:stCondLst>
                                        </p:cTn>
                                        <p:tgtEl>
                                          <p:spTgt spid="135180"/>
                                        </p:tgtEl>
                                        <p:attrNameLst>
                                          <p:attrName>style.visibility</p:attrName>
                                        </p:attrNameLst>
                                      </p:cBhvr>
                                      <p:to>
                                        <p:strVal val="visible"/>
                                      </p:to>
                                    </p:set>
                                    <p:animEffect transition="in" filter="box(out)">
                                      <p:cBhvr>
                                        <p:cTn id="33" dur="500"/>
                                        <p:tgtEl>
                                          <p:spTgt spid="13518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35176"/>
                                        </p:tgtEl>
                                        <p:attrNameLst>
                                          <p:attrName>style.visibility</p:attrName>
                                        </p:attrNameLst>
                                      </p:cBhvr>
                                      <p:to>
                                        <p:strVal val="visible"/>
                                      </p:to>
                                    </p:set>
                                  </p:childTnLst>
                                </p:cTn>
                              </p:par>
                            </p:childTnLst>
                          </p:cTn>
                        </p:par>
                        <p:par>
                          <p:cTn id="38" fill="hold">
                            <p:stCondLst>
                              <p:cond delay="500"/>
                            </p:stCondLst>
                            <p:childTnLst>
                              <p:par>
                                <p:cTn id="39" presetID="4" presetClass="entr" presetSubtype="32" fill="hold" nodeType="afterEffect">
                                  <p:stCondLst>
                                    <p:cond delay="0"/>
                                  </p:stCondLst>
                                  <p:childTnLst>
                                    <p:set>
                                      <p:cBhvr>
                                        <p:cTn id="40" dur="1" fill="hold">
                                          <p:stCondLst>
                                            <p:cond delay="0"/>
                                          </p:stCondLst>
                                        </p:cTn>
                                        <p:tgtEl>
                                          <p:spTgt spid="135181"/>
                                        </p:tgtEl>
                                        <p:attrNameLst>
                                          <p:attrName>style.visibility</p:attrName>
                                        </p:attrNameLst>
                                      </p:cBhvr>
                                      <p:to>
                                        <p:strVal val="visible"/>
                                      </p:to>
                                    </p:set>
                                    <p:animEffect transition="in" filter="box(out)">
                                      <p:cBhvr>
                                        <p:cTn id="41" dur="500"/>
                                        <p:tgtEl>
                                          <p:spTgt spid="13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P spid="135175" grpId="0" autoUpdateAnimBg="0"/>
      <p:bldP spid="135176" grpId="0" autoUpdateAnimBg="0"/>
      <p:bldP spid="135183" grpId="0" animBg="1"/>
      <p:bldP spid="135184" grpId="0" animBg="1"/>
      <p:bldP spid="135185"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D4A00-86E5-4743-9ECA-C7B4933918D1}"/>
              </a:ext>
            </a:extLst>
          </p:cNvPr>
          <p:cNvSpPr>
            <a:spLocks noGrp="1"/>
          </p:cNvSpPr>
          <p:nvPr>
            <p:ph type="title"/>
          </p:nvPr>
        </p:nvSpPr>
        <p:spPr>
          <a:xfrm>
            <a:off x="428625" y="0"/>
            <a:ext cx="8229600" cy="1398588"/>
          </a:xfrm>
        </p:spPr>
        <p:txBody>
          <a:bodyPr/>
          <a:lstStyle/>
          <a:p>
            <a:pPr eaLnBrk="1" fontAlgn="auto" hangingPunct="1">
              <a:spcAft>
                <a:spcPts val="0"/>
              </a:spcAft>
              <a:defRPr/>
            </a:pPr>
            <a:r>
              <a:rPr lang="ja-JP" altLang="en-US" sz="7200" dirty="0">
                <a:solidFill>
                  <a:schemeClr val="tx2">
                    <a:lumMod val="50000"/>
                  </a:schemeClr>
                </a:solidFill>
                <a:latin typeface="AR PハイカラＰＯＰ体H" pitchFamily="50" charset="-128"/>
                <a:ea typeface="AR PハイカラＰＯＰ体H" pitchFamily="50" charset="-128"/>
              </a:rPr>
              <a:t>たばこの害</a:t>
            </a:r>
          </a:p>
        </p:txBody>
      </p:sp>
      <p:sp>
        <p:nvSpPr>
          <p:cNvPr id="10" name="テキスト ボックス 9">
            <a:extLst>
              <a:ext uri="{FF2B5EF4-FFF2-40B4-BE49-F238E27FC236}">
                <a16:creationId xmlns:a16="http://schemas.microsoft.com/office/drawing/2014/main" id="{11C0BEA8-34ED-4EAB-969C-BA47F186DDC4}"/>
              </a:ext>
            </a:extLst>
          </p:cNvPr>
          <p:cNvSpPr txBox="1"/>
          <p:nvPr/>
        </p:nvSpPr>
        <p:spPr>
          <a:xfrm>
            <a:off x="1323975" y="2495550"/>
            <a:ext cx="1303338" cy="1077913"/>
          </a:xfrm>
          <a:prstGeom prst="rect">
            <a:avLst/>
          </a:prstGeom>
          <a:noFill/>
        </p:spPr>
        <p:txBody>
          <a:bodyPr wrap="none">
            <a:spAutoFit/>
          </a:bodyPr>
          <a:lstStyle/>
          <a:p>
            <a:pPr>
              <a:defRPr/>
            </a:pPr>
            <a:r>
              <a:rPr kumimoji="1" lang="ja-JP" altLang="en-US" dirty="0">
                <a:solidFill>
                  <a:schemeClr val="accent6">
                    <a:lumMod val="75000"/>
                  </a:schemeClr>
                </a:solidFill>
              </a:rPr>
              <a:t>タール</a:t>
            </a:r>
            <a:endParaRPr kumimoji="1" lang="en-US" altLang="ja-JP" dirty="0">
              <a:solidFill>
                <a:schemeClr val="accent6">
                  <a:lumMod val="75000"/>
                </a:schemeClr>
              </a:solidFill>
            </a:endParaRPr>
          </a:p>
          <a:p>
            <a:pPr>
              <a:defRPr/>
            </a:pPr>
            <a:r>
              <a:rPr kumimoji="1" lang="ja-JP" altLang="en-US" dirty="0">
                <a:solidFill>
                  <a:schemeClr val="accent6">
                    <a:lumMod val="75000"/>
                  </a:schemeClr>
                </a:solidFill>
              </a:rPr>
              <a:t>など</a:t>
            </a:r>
          </a:p>
        </p:txBody>
      </p:sp>
      <p:sp>
        <p:nvSpPr>
          <p:cNvPr id="11" name="右矢印 10">
            <a:extLst>
              <a:ext uri="{FF2B5EF4-FFF2-40B4-BE49-F238E27FC236}">
                <a16:creationId xmlns:a16="http://schemas.microsoft.com/office/drawing/2014/main" id="{5DC3DCDE-C8E9-438A-8E06-0089BEE23DE2}"/>
              </a:ext>
            </a:extLst>
          </p:cNvPr>
          <p:cNvSpPr/>
          <p:nvPr/>
        </p:nvSpPr>
        <p:spPr>
          <a:xfrm>
            <a:off x="2771775" y="2773363"/>
            <a:ext cx="714375" cy="428625"/>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5237" name="テキスト ボックス 11">
            <a:extLst>
              <a:ext uri="{FF2B5EF4-FFF2-40B4-BE49-F238E27FC236}">
                <a16:creationId xmlns:a16="http://schemas.microsoft.com/office/drawing/2014/main" id="{41C9B42F-3094-41E5-AF47-62B3258DEB22}"/>
              </a:ext>
            </a:extLst>
          </p:cNvPr>
          <p:cNvSpPr txBox="1">
            <a:spLocks noChangeArrowheads="1"/>
          </p:cNvSpPr>
          <p:nvPr/>
        </p:nvSpPr>
        <p:spPr bwMode="auto">
          <a:xfrm>
            <a:off x="2928938" y="314325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endParaRPr lang="ja-JP" altLang="en-US" sz="3200">
              <a:solidFill>
                <a:srgbClr val="FF0000"/>
              </a:solidFill>
              <a:latin typeface="Arial" panose="020B0604020202020204" pitchFamily="34" charset="0"/>
            </a:endParaRPr>
          </a:p>
        </p:txBody>
      </p:sp>
      <p:sp>
        <p:nvSpPr>
          <p:cNvPr id="13" name="テキスト ボックス 12">
            <a:extLst>
              <a:ext uri="{FF2B5EF4-FFF2-40B4-BE49-F238E27FC236}">
                <a16:creationId xmlns:a16="http://schemas.microsoft.com/office/drawing/2014/main" id="{0FFBB720-54DE-47EC-B50D-72DC97EBBAE2}"/>
              </a:ext>
            </a:extLst>
          </p:cNvPr>
          <p:cNvSpPr txBox="1">
            <a:spLocks noChangeArrowheads="1"/>
          </p:cNvSpPr>
          <p:nvPr/>
        </p:nvSpPr>
        <p:spPr bwMode="auto">
          <a:xfrm>
            <a:off x="250825" y="4995863"/>
            <a:ext cx="4465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gn="ctr">
              <a:lnSpc>
                <a:spcPct val="100000"/>
              </a:lnSpc>
              <a:spcBef>
                <a:spcPct val="0"/>
              </a:spcBef>
              <a:buClrTx/>
              <a:buFontTx/>
              <a:buNone/>
            </a:pPr>
            <a:r>
              <a:rPr kumimoji="0" lang="ja-JP" altLang="en-US" sz="3200">
                <a:solidFill>
                  <a:srgbClr val="FF0000"/>
                </a:solidFill>
                <a:latin typeface="AR PハイカラＰＯＰ体H"/>
                <a:ea typeface="AR PハイカラＰＯＰ体H"/>
                <a:cs typeface="AR PハイカラＰＯＰ体H"/>
              </a:rPr>
              <a:t>喫煙者の肺</a:t>
            </a:r>
            <a:endParaRPr kumimoji="0" lang="en-US" altLang="ja-JP" sz="3200">
              <a:solidFill>
                <a:srgbClr val="FF0000"/>
              </a:solidFill>
              <a:latin typeface="AR PハイカラＰＯＰ体H"/>
              <a:ea typeface="AR PハイカラＰＯＰ体H"/>
              <a:cs typeface="AR PハイカラＰＯＰ体H"/>
            </a:endParaRPr>
          </a:p>
          <a:p>
            <a:pPr algn="ctr">
              <a:lnSpc>
                <a:spcPct val="100000"/>
              </a:lnSpc>
              <a:spcBef>
                <a:spcPct val="0"/>
              </a:spcBef>
              <a:buClrTx/>
              <a:buFontTx/>
              <a:buNone/>
            </a:pPr>
            <a:r>
              <a:rPr kumimoji="0" lang="en-US" altLang="ja-JP" sz="2400">
                <a:solidFill>
                  <a:srgbClr val="FF0000"/>
                </a:solidFill>
                <a:latin typeface="AR PハイカラＰＯＰ体H"/>
                <a:ea typeface="AR PハイカラＰＯＰ体H"/>
                <a:cs typeface="AR PハイカラＰＯＰ体H"/>
              </a:rPr>
              <a:t>66</a:t>
            </a:r>
            <a:r>
              <a:rPr lang="ja-JP" altLang="en-US" sz="2400">
                <a:solidFill>
                  <a:srgbClr val="FF0000"/>
                </a:solidFill>
                <a:latin typeface="AR PハイカラＰＯＰ体H"/>
                <a:ea typeface="AR PハイカラＰＯＰ体H"/>
                <a:cs typeface="AR PハイカラＰＯＰ体H"/>
              </a:rPr>
              <a:t>歳男性、</a:t>
            </a:r>
            <a:r>
              <a:rPr lang="en-US" altLang="ja-JP" sz="2400">
                <a:solidFill>
                  <a:srgbClr val="FF0000"/>
                </a:solidFill>
                <a:latin typeface="AR PハイカラＰＯＰ体H"/>
                <a:ea typeface="AR PハイカラＰＯＰ体H"/>
                <a:cs typeface="AR PハイカラＰＯＰ体H"/>
              </a:rPr>
              <a:t>60</a:t>
            </a:r>
            <a:r>
              <a:rPr lang="ja-JP" altLang="en-US" sz="2400">
                <a:solidFill>
                  <a:srgbClr val="FF0000"/>
                </a:solidFill>
                <a:latin typeface="AR PハイカラＰＯＰ体H"/>
                <a:ea typeface="AR PハイカラＰＯＰ体H"/>
                <a:cs typeface="AR PハイカラＰＯＰ体H"/>
              </a:rPr>
              <a:t>本</a:t>
            </a:r>
            <a:r>
              <a:rPr lang="en-US" altLang="ja-JP" sz="2400">
                <a:solidFill>
                  <a:srgbClr val="FF0000"/>
                </a:solidFill>
                <a:latin typeface="AR PハイカラＰＯＰ体H"/>
                <a:ea typeface="AR PハイカラＰＯＰ体H"/>
                <a:cs typeface="AR PハイカラＰＯＰ体H"/>
              </a:rPr>
              <a:t>/</a:t>
            </a:r>
            <a:r>
              <a:rPr lang="ja-JP" altLang="en-US" sz="2400">
                <a:solidFill>
                  <a:srgbClr val="FF0000"/>
                </a:solidFill>
                <a:latin typeface="AR PハイカラＰＯＰ体H"/>
                <a:ea typeface="AR PハイカラＰＯＰ体H"/>
                <a:cs typeface="AR PハイカラＰＯＰ体H"/>
              </a:rPr>
              <a:t>日を</a:t>
            </a:r>
            <a:r>
              <a:rPr lang="en-US" altLang="ja-JP" sz="2400">
                <a:solidFill>
                  <a:srgbClr val="FF0000"/>
                </a:solidFill>
                <a:latin typeface="AR PハイカラＰＯＰ体H"/>
                <a:ea typeface="AR PハイカラＰＯＰ体H"/>
                <a:cs typeface="AR PハイカラＰＯＰ体H"/>
              </a:rPr>
              <a:t>40</a:t>
            </a:r>
            <a:r>
              <a:rPr lang="ja-JP" altLang="en-US" sz="2400">
                <a:solidFill>
                  <a:srgbClr val="FF0000"/>
                </a:solidFill>
                <a:latin typeface="AR PハイカラＰＯＰ体H"/>
                <a:ea typeface="AR PハイカラＰＯＰ体H"/>
                <a:cs typeface="AR PハイカラＰＯＰ体H"/>
              </a:rPr>
              <a:t>年間</a:t>
            </a:r>
          </a:p>
        </p:txBody>
      </p:sp>
      <p:pic>
        <p:nvPicPr>
          <p:cNvPr id="95239" name="Picture 2" descr="C:\Users\mieyaku\Pictures\tabacc3.jpg">
            <a:extLst>
              <a:ext uri="{FF2B5EF4-FFF2-40B4-BE49-F238E27FC236}">
                <a16:creationId xmlns:a16="http://schemas.microsoft.com/office/drawing/2014/main" id="{E5994B7D-EA2C-4587-B260-E4AC58F8B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65263"/>
            <a:ext cx="39433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3" descr="C:\Users\mieyaku\Pictures\tabacc4.jpg">
            <a:extLst>
              <a:ext uri="{FF2B5EF4-FFF2-40B4-BE49-F238E27FC236}">
                <a16:creationId xmlns:a16="http://schemas.microsoft.com/office/drawing/2014/main" id="{0945E880-E178-450F-B379-0D979826A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1138"/>
            <a:ext cx="394493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7A45C67C-2617-43FD-BDCC-175324B37581}"/>
              </a:ext>
            </a:extLst>
          </p:cNvPr>
          <p:cNvSpPr txBox="1"/>
          <p:nvPr/>
        </p:nvSpPr>
        <p:spPr>
          <a:xfrm>
            <a:off x="4500563" y="4995863"/>
            <a:ext cx="4103687" cy="954087"/>
          </a:xfrm>
          <a:prstGeom prst="rect">
            <a:avLst/>
          </a:prstGeom>
          <a:noFill/>
        </p:spPr>
        <p:txBody>
          <a:bodyPr>
            <a:spAutoFit/>
          </a:bodyPr>
          <a:lstStyle/>
          <a:p>
            <a:pPr algn="ctr">
              <a:defRPr/>
            </a:pPr>
            <a:r>
              <a:rPr lang="ja-JP" altLang="en-US" dirty="0">
                <a:solidFill>
                  <a:schemeClr val="accent5">
                    <a:lumMod val="50000"/>
                  </a:schemeClr>
                </a:solidFill>
                <a:latin typeface="AR PハイカラＰＯＰ体H" pitchFamily="50" charset="-128"/>
                <a:ea typeface="AR PハイカラＰＯＰ体H" pitchFamily="50" charset="-128"/>
              </a:rPr>
              <a:t>非喫煙者の肺</a:t>
            </a:r>
            <a:endParaRPr lang="en-US" altLang="ja-JP" dirty="0">
              <a:solidFill>
                <a:schemeClr val="accent5">
                  <a:lumMod val="50000"/>
                </a:schemeClr>
              </a:solidFill>
              <a:latin typeface="AR PハイカラＰＯＰ体H" pitchFamily="50" charset="-128"/>
              <a:ea typeface="AR PハイカラＰＯＰ体H" pitchFamily="50" charset="-128"/>
            </a:endParaRPr>
          </a:p>
          <a:p>
            <a:pPr algn="ctr">
              <a:defRPr/>
            </a:pPr>
            <a:r>
              <a:rPr kumimoji="1" lang="en-US" altLang="ja-JP" sz="2400" dirty="0">
                <a:solidFill>
                  <a:schemeClr val="accent5">
                    <a:lumMod val="50000"/>
                  </a:schemeClr>
                </a:solidFill>
                <a:latin typeface="AR PハイカラＰＯＰ体H" pitchFamily="50" charset="-128"/>
                <a:ea typeface="AR PハイカラＰＯＰ体H" pitchFamily="50" charset="-128"/>
              </a:rPr>
              <a:t>70</a:t>
            </a:r>
            <a:r>
              <a:rPr kumimoji="1" lang="ja-JP" altLang="en-US" sz="2400" dirty="0">
                <a:solidFill>
                  <a:schemeClr val="accent5">
                    <a:lumMod val="50000"/>
                  </a:schemeClr>
                </a:solidFill>
                <a:latin typeface="AR PハイカラＰＯＰ体H" pitchFamily="50" charset="-128"/>
                <a:ea typeface="AR PハイカラＰＯＰ体H" pitchFamily="50" charset="-128"/>
              </a:rPr>
              <a:t>歳女性</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p:cNvPicPr>
            <a:picLocks noGrp="1" noChangeAspect="1" noChangeArrowheads="1"/>
          </p:cNvPicPr>
          <p:nvPr>
            <p:ph type="body" idx="4294967295"/>
          </p:nvPr>
        </p:nvPicPr>
        <p:blipFill>
          <a:blip r:embed="rId2"/>
          <a:srcRect/>
          <a:stretch>
            <a:fillRect/>
          </a:stretch>
        </p:blipFill>
        <p:spPr>
          <a:xfrm>
            <a:off x="0" y="0"/>
            <a:ext cx="9144000" cy="6858000"/>
          </a:xfr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1137" name="Picture 1" descr="C:\Documents and Settings\snakamura\デスクトップ\講義\煙.jpeg">
            <a:extLst>
              <a:ext uri="{FF2B5EF4-FFF2-40B4-BE49-F238E27FC236}">
                <a16:creationId xmlns:a16="http://schemas.microsoft.com/office/drawing/2014/main" id="{23F5E507-DD75-43E0-AEF8-D52CB0812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573463"/>
            <a:ext cx="25193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80A29ED9-DF8D-46FD-A778-A0F4A85D9F34}"/>
              </a:ext>
            </a:extLst>
          </p:cNvPr>
          <p:cNvSpPr>
            <a:spLocks noGrp="1"/>
          </p:cNvSpPr>
          <p:nvPr>
            <p:ph type="title"/>
          </p:nvPr>
        </p:nvSpPr>
        <p:spPr>
          <a:xfrm>
            <a:off x="428625" y="260350"/>
            <a:ext cx="8229600" cy="1138238"/>
          </a:xfrm>
        </p:spPr>
        <p:txBody>
          <a:bodyPr>
            <a:noAutofit/>
          </a:bodyPr>
          <a:lstStyle/>
          <a:p>
            <a:pPr eaLnBrk="1" fontAlgn="auto" hangingPunct="1">
              <a:spcAft>
                <a:spcPts val="0"/>
              </a:spcAft>
              <a:defRPr/>
            </a:pPr>
            <a:r>
              <a:rPr lang="ja-JP" altLang="en-US" sz="7200" dirty="0">
                <a:solidFill>
                  <a:schemeClr val="tx2">
                    <a:lumMod val="50000"/>
                  </a:schemeClr>
                </a:solidFill>
                <a:latin typeface="AR PハイカラＰＯＰ体H" pitchFamily="50" charset="-128"/>
                <a:ea typeface="AR PハイカラＰＯＰ体H" pitchFamily="50" charset="-128"/>
              </a:rPr>
              <a:t>たばこの害</a:t>
            </a:r>
          </a:p>
        </p:txBody>
      </p:sp>
      <p:pic>
        <p:nvPicPr>
          <p:cNvPr id="2051074" name="Picture 2" descr="C:\Documents and Settings\snakamura\デスクトップ\講義\たばこ.jpg">
            <a:extLst>
              <a:ext uri="{FF2B5EF4-FFF2-40B4-BE49-F238E27FC236}">
                <a16:creationId xmlns:a16="http://schemas.microsoft.com/office/drawing/2014/main" id="{4A89E82D-AF33-40C1-BB72-41EE771E33E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868738" y="3484563"/>
            <a:ext cx="1406525" cy="1189037"/>
          </a:xfrm>
        </p:spPr>
      </p:pic>
      <p:sp>
        <p:nvSpPr>
          <p:cNvPr id="5" name="雲形吹き出し 4">
            <a:extLst>
              <a:ext uri="{FF2B5EF4-FFF2-40B4-BE49-F238E27FC236}">
                <a16:creationId xmlns:a16="http://schemas.microsoft.com/office/drawing/2014/main" id="{B8EFE8ED-4B07-455E-9A5E-919D9C3D8DC9}"/>
              </a:ext>
            </a:extLst>
          </p:cNvPr>
          <p:cNvSpPr/>
          <p:nvPr/>
        </p:nvSpPr>
        <p:spPr>
          <a:xfrm>
            <a:off x="238125" y="1357313"/>
            <a:ext cx="7429500" cy="3071812"/>
          </a:xfrm>
          <a:prstGeom prst="cloudCallout">
            <a:avLst>
              <a:gd name="adj1" fmla="val -23392"/>
              <a:gd name="adj2" fmla="val 70198"/>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800" dirty="0"/>
          </a:p>
        </p:txBody>
      </p:sp>
      <p:sp>
        <p:nvSpPr>
          <p:cNvPr id="6" name="テキスト ボックス 5">
            <a:extLst>
              <a:ext uri="{FF2B5EF4-FFF2-40B4-BE49-F238E27FC236}">
                <a16:creationId xmlns:a16="http://schemas.microsoft.com/office/drawing/2014/main" id="{50E29B62-CBCD-4F8B-B244-39A99CA8FA04}"/>
              </a:ext>
            </a:extLst>
          </p:cNvPr>
          <p:cNvSpPr txBox="1"/>
          <p:nvPr/>
        </p:nvSpPr>
        <p:spPr>
          <a:xfrm>
            <a:off x="1187450" y="1700213"/>
            <a:ext cx="1612900" cy="585787"/>
          </a:xfrm>
          <a:prstGeom prst="rect">
            <a:avLst/>
          </a:prstGeom>
          <a:noFill/>
        </p:spPr>
        <p:txBody>
          <a:bodyPr wrap="none">
            <a:spAutoFit/>
          </a:bodyPr>
          <a:lstStyle/>
          <a:p>
            <a:pPr>
              <a:defRPr/>
            </a:pPr>
            <a:r>
              <a:rPr kumimoji="1" lang="ja-JP" altLang="en-US" dirty="0">
                <a:solidFill>
                  <a:schemeClr val="bg2">
                    <a:lumMod val="10000"/>
                  </a:schemeClr>
                </a:solidFill>
              </a:rPr>
              <a:t>ニコチン</a:t>
            </a:r>
          </a:p>
        </p:txBody>
      </p:sp>
      <p:sp>
        <p:nvSpPr>
          <p:cNvPr id="7" name="右矢印 6">
            <a:extLst>
              <a:ext uri="{FF2B5EF4-FFF2-40B4-BE49-F238E27FC236}">
                <a16:creationId xmlns:a16="http://schemas.microsoft.com/office/drawing/2014/main" id="{312770DA-F647-4E6A-BAF8-A7287A487E6F}"/>
              </a:ext>
            </a:extLst>
          </p:cNvPr>
          <p:cNvSpPr/>
          <p:nvPr/>
        </p:nvSpPr>
        <p:spPr>
          <a:xfrm>
            <a:off x="2771775" y="1844675"/>
            <a:ext cx="714375" cy="428625"/>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テキスト ボックス 8">
            <a:extLst>
              <a:ext uri="{FF2B5EF4-FFF2-40B4-BE49-F238E27FC236}">
                <a16:creationId xmlns:a16="http://schemas.microsoft.com/office/drawing/2014/main" id="{CA9FFC4F-99D6-4C54-92D5-0CB4C3FA8045}"/>
              </a:ext>
            </a:extLst>
          </p:cNvPr>
          <p:cNvSpPr txBox="1">
            <a:spLocks noChangeArrowheads="1"/>
          </p:cNvSpPr>
          <p:nvPr/>
        </p:nvSpPr>
        <p:spPr bwMode="auto">
          <a:xfrm>
            <a:off x="3492500" y="1484313"/>
            <a:ext cx="30749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kumimoji="0" lang="ja-JP" altLang="en-US" sz="3200">
                <a:solidFill>
                  <a:srgbClr val="FF0000"/>
                </a:solidFill>
                <a:latin typeface="Arial" panose="020B0604020202020204" pitchFamily="34" charset="0"/>
              </a:rPr>
              <a:t>やめられなくなる</a:t>
            </a:r>
            <a:endParaRPr kumimoji="0" lang="en-US" altLang="ja-JP" sz="3200">
              <a:solidFill>
                <a:srgbClr val="FF0000"/>
              </a:solidFill>
              <a:latin typeface="Arial" panose="020B0604020202020204" pitchFamily="34" charset="0"/>
            </a:endParaRPr>
          </a:p>
          <a:p>
            <a:pPr>
              <a:lnSpc>
                <a:spcPct val="100000"/>
              </a:lnSpc>
              <a:spcBef>
                <a:spcPct val="0"/>
              </a:spcBef>
              <a:buClrTx/>
              <a:buFontTx/>
              <a:buNone/>
            </a:pPr>
            <a:r>
              <a:rPr kumimoji="0" lang="ja-JP" altLang="en-US" sz="3200">
                <a:solidFill>
                  <a:srgbClr val="FF0000"/>
                </a:solidFill>
                <a:latin typeface="Arial" panose="020B0604020202020204" pitchFamily="34" charset="0"/>
              </a:rPr>
              <a:t>（依存性）</a:t>
            </a:r>
            <a:endParaRPr lang="ja-JP" altLang="en-US" sz="3200">
              <a:solidFill>
                <a:srgbClr val="FF0000"/>
              </a:solidFill>
              <a:latin typeface="Arial" panose="020B0604020202020204" pitchFamily="34" charset="0"/>
            </a:endParaRPr>
          </a:p>
        </p:txBody>
      </p:sp>
      <p:sp>
        <p:nvSpPr>
          <p:cNvPr id="10" name="テキスト ボックス 9">
            <a:extLst>
              <a:ext uri="{FF2B5EF4-FFF2-40B4-BE49-F238E27FC236}">
                <a16:creationId xmlns:a16="http://schemas.microsoft.com/office/drawing/2014/main" id="{61D089AD-D874-4E2D-ACE5-E30CA30791C4}"/>
              </a:ext>
            </a:extLst>
          </p:cNvPr>
          <p:cNvSpPr txBox="1"/>
          <p:nvPr/>
        </p:nvSpPr>
        <p:spPr>
          <a:xfrm>
            <a:off x="1323975" y="2495550"/>
            <a:ext cx="1303338" cy="1077913"/>
          </a:xfrm>
          <a:prstGeom prst="rect">
            <a:avLst/>
          </a:prstGeom>
          <a:noFill/>
        </p:spPr>
        <p:txBody>
          <a:bodyPr wrap="none">
            <a:spAutoFit/>
          </a:bodyPr>
          <a:lstStyle/>
          <a:p>
            <a:pPr>
              <a:defRPr/>
            </a:pPr>
            <a:r>
              <a:rPr kumimoji="1" lang="ja-JP" altLang="en-US" dirty="0">
                <a:solidFill>
                  <a:schemeClr val="bg2">
                    <a:lumMod val="10000"/>
                  </a:schemeClr>
                </a:solidFill>
              </a:rPr>
              <a:t>タール</a:t>
            </a:r>
            <a:endParaRPr kumimoji="1" lang="en-US" altLang="ja-JP" dirty="0">
              <a:solidFill>
                <a:schemeClr val="bg2">
                  <a:lumMod val="10000"/>
                </a:schemeClr>
              </a:solidFill>
            </a:endParaRPr>
          </a:p>
          <a:p>
            <a:pPr>
              <a:defRPr/>
            </a:pPr>
            <a:r>
              <a:rPr kumimoji="1" lang="ja-JP" altLang="en-US" dirty="0">
                <a:solidFill>
                  <a:schemeClr val="bg2">
                    <a:lumMod val="10000"/>
                  </a:schemeClr>
                </a:solidFill>
              </a:rPr>
              <a:t>など</a:t>
            </a:r>
          </a:p>
        </p:txBody>
      </p:sp>
      <p:sp>
        <p:nvSpPr>
          <p:cNvPr id="11" name="右矢印 10">
            <a:extLst>
              <a:ext uri="{FF2B5EF4-FFF2-40B4-BE49-F238E27FC236}">
                <a16:creationId xmlns:a16="http://schemas.microsoft.com/office/drawing/2014/main" id="{A7545B70-2389-40BD-BEC5-8A55EB71CEF3}"/>
              </a:ext>
            </a:extLst>
          </p:cNvPr>
          <p:cNvSpPr/>
          <p:nvPr/>
        </p:nvSpPr>
        <p:spPr>
          <a:xfrm>
            <a:off x="2771775" y="2773363"/>
            <a:ext cx="714375" cy="428625"/>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4219" name="テキスト ボックス 11">
            <a:extLst>
              <a:ext uri="{FF2B5EF4-FFF2-40B4-BE49-F238E27FC236}">
                <a16:creationId xmlns:a16="http://schemas.microsoft.com/office/drawing/2014/main" id="{054C71FA-1301-4707-9DE7-398F41CE05C8}"/>
              </a:ext>
            </a:extLst>
          </p:cNvPr>
          <p:cNvSpPr txBox="1">
            <a:spLocks noChangeArrowheads="1"/>
          </p:cNvSpPr>
          <p:nvPr/>
        </p:nvSpPr>
        <p:spPr bwMode="auto">
          <a:xfrm>
            <a:off x="2928938" y="314325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endParaRPr lang="ja-JP" altLang="en-US" sz="3200">
              <a:solidFill>
                <a:srgbClr val="FF0000"/>
              </a:solidFill>
              <a:latin typeface="Arial" panose="020B0604020202020204" pitchFamily="34" charset="0"/>
            </a:endParaRPr>
          </a:p>
        </p:txBody>
      </p:sp>
      <p:sp>
        <p:nvSpPr>
          <p:cNvPr id="13" name="テキスト ボックス 12">
            <a:extLst>
              <a:ext uri="{FF2B5EF4-FFF2-40B4-BE49-F238E27FC236}">
                <a16:creationId xmlns:a16="http://schemas.microsoft.com/office/drawing/2014/main" id="{4C7E1B0B-2534-43E4-B0BB-45FB7D6A521E}"/>
              </a:ext>
            </a:extLst>
          </p:cNvPr>
          <p:cNvSpPr txBox="1">
            <a:spLocks noChangeArrowheads="1"/>
          </p:cNvSpPr>
          <p:nvPr/>
        </p:nvSpPr>
        <p:spPr bwMode="auto">
          <a:xfrm>
            <a:off x="3492500" y="2565400"/>
            <a:ext cx="5400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kumimoji="0" lang="ja-JP" altLang="en-US" sz="3200">
                <a:solidFill>
                  <a:srgbClr val="FF0000"/>
                </a:solidFill>
                <a:latin typeface="Arial" panose="020B0604020202020204" pitchFamily="34" charset="0"/>
              </a:rPr>
              <a:t>タバコの煙には</a:t>
            </a:r>
            <a:r>
              <a:rPr kumimoji="0" lang="en-US" altLang="ja-JP" sz="3200">
                <a:solidFill>
                  <a:srgbClr val="FF0000"/>
                </a:solidFill>
                <a:latin typeface="Arial" panose="020B0604020202020204" pitchFamily="34" charset="0"/>
              </a:rPr>
              <a:t>4000</a:t>
            </a:r>
            <a:r>
              <a:rPr kumimoji="0" lang="ja-JP" altLang="en-US" sz="3200">
                <a:solidFill>
                  <a:srgbClr val="FF0000"/>
                </a:solidFill>
                <a:latin typeface="Arial" panose="020B0604020202020204" pitchFamily="34" charset="0"/>
              </a:rPr>
              <a:t>種類の化学物質が含まれ、そのうち</a:t>
            </a:r>
            <a:r>
              <a:rPr kumimoji="0" lang="en-US" altLang="ja-JP" sz="3200">
                <a:solidFill>
                  <a:srgbClr val="FF0000"/>
                </a:solidFill>
                <a:latin typeface="Arial" panose="020B0604020202020204" pitchFamily="34" charset="0"/>
              </a:rPr>
              <a:t>200</a:t>
            </a:r>
            <a:r>
              <a:rPr kumimoji="0" lang="ja-JP" altLang="en-US" sz="3200">
                <a:solidFill>
                  <a:srgbClr val="FF0000"/>
                </a:solidFill>
                <a:latin typeface="Arial" panose="020B0604020202020204" pitchFamily="34" charset="0"/>
              </a:rPr>
              <a:t>種類以上の発がん物質やタール、ニコチン、一酸化炭素、二酸化炭素といった有害物質が含まれる</a:t>
            </a:r>
            <a:endParaRPr lang="ja-JP" altLang="en-US" sz="3200">
              <a:solidFill>
                <a:srgbClr val="FF0000"/>
              </a:solidFill>
              <a:latin typeface="Arial" panose="020B0604020202020204" pitchFamily="34"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51074"/>
                                        </p:tgtEl>
                                        <p:attrNameLst>
                                          <p:attrName>style.visibility</p:attrName>
                                        </p:attrNameLst>
                                      </p:cBhvr>
                                      <p:to>
                                        <p:strVal val="visible"/>
                                      </p:to>
                                    </p:set>
                                    <p:anim calcmode="lin" valueType="num">
                                      <p:cBhvr>
                                        <p:cTn id="7" dur="500" fill="hold"/>
                                        <p:tgtEl>
                                          <p:spTgt spid="2051074"/>
                                        </p:tgtEl>
                                        <p:attrNameLst>
                                          <p:attrName>ppt_w</p:attrName>
                                        </p:attrNameLst>
                                      </p:cBhvr>
                                      <p:tavLst>
                                        <p:tav tm="0">
                                          <p:val>
                                            <p:fltVal val="0"/>
                                          </p:val>
                                        </p:tav>
                                        <p:tav tm="100000">
                                          <p:val>
                                            <p:strVal val="#ppt_w"/>
                                          </p:val>
                                        </p:tav>
                                      </p:tavLst>
                                    </p:anim>
                                    <p:anim calcmode="lin" valueType="num">
                                      <p:cBhvr>
                                        <p:cTn id="8" dur="500" fill="hold"/>
                                        <p:tgtEl>
                                          <p:spTgt spid="205107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2011137"/>
                                        </p:tgtEl>
                                        <p:attrNameLst>
                                          <p:attrName>style.visibility</p:attrName>
                                        </p:attrNameLst>
                                      </p:cBhvr>
                                      <p:to>
                                        <p:strVal val="visible"/>
                                      </p:to>
                                    </p:set>
                                    <p:animEffect transition="in" filter="checkerboard(across)">
                                      <p:cBhvr>
                                        <p:cTn id="12" dur="500"/>
                                        <p:tgtEl>
                                          <p:spTgt spid="2011137"/>
                                        </p:tgtEl>
                                      </p:cBhvr>
                                    </p:animEffect>
                                  </p:childTnLst>
                                </p:cTn>
                              </p:par>
                            </p:childTnLst>
                          </p:cTn>
                        </p:par>
                        <p:par>
                          <p:cTn id="13" fill="hold" nodeType="afterGroup">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par>
                          <p:cTn id="17" fill="hold" nodeType="afterGroup">
                            <p:stCondLst>
                              <p:cond delay="1500"/>
                            </p:stCondLst>
                            <p:childTnLst>
                              <p:par>
                                <p:cTn id="18" presetID="5"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par>
                          <p:cTn id="21" fill="hold" nodeType="afterGroup">
                            <p:stCondLst>
                              <p:cond delay="2000"/>
                            </p:stCondLst>
                            <p:childTnLst>
                              <p:par>
                                <p:cTn id="22" presetID="5"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par>
                          <p:cTn id="25" fill="hold" nodeType="afterGroup">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par>
                          <p:cTn id="29" fill="hold" nodeType="afterGroup">
                            <p:stCondLst>
                              <p:cond delay="3000"/>
                            </p:stCondLst>
                            <p:childTnLst>
                              <p:par>
                                <p:cTn id="30" presetID="5"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par>
                          <p:cTn id="33" fill="hold" nodeType="afterGroup">
                            <p:stCondLst>
                              <p:cond delay="3500"/>
                            </p:stCondLst>
                            <p:childTnLst>
                              <p:par>
                                <p:cTn id="34" presetID="5" presetClass="entr" presetSubtype="1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heckerboard(across)">
                                      <p:cBhvr>
                                        <p:cTn id="36" dur="500"/>
                                        <p:tgtEl>
                                          <p:spTgt spid="11"/>
                                        </p:tgtEl>
                                      </p:cBhvr>
                                    </p:animEffect>
                                  </p:childTnLst>
                                </p:cTn>
                              </p:par>
                            </p:childTnLst>
                          </p:cTn>
                        </p:par>
                        <p:par>
                          <p:cTn id="37" fill="hold" nodeType="afterGroup">
                            <p:stCondLst>
                              <p:cond delay="4000"/>
                            </p:stCondLst>
                            <p:childTnLst>
                              <p:par>
                                <p:cTn id="38" presetID="5"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p:bldP spid="10" grpId="0"/>
      <p:bldP spid="11"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179388" y="1295400"/>
            <a:ext cx="8763000" cy="5562600"/>
          </a:xfrm>
          <a:prstGeom prst="rect">
            <a:avLst/>
          </a:prstGeom>
          <a:solidFill>
            <a:srgbClr val="FFFFFF"/>
          </a:solidFill>
          <a:ln w="9525">
            <a:noFill/>
            <a:miter lim="800000"/>
            <a:headEnd/>
            <a:tailEnd/>
          </a:ln>
        </p:spPr>
        <p:txBody>
          <a:bodyPr wrap="none" anchor="ctr"/>
          <a:lstStyle/>
          <a:p>
            <a:pPr eaLnBrk="0" hangingPunct="0"/>
            <a:endParaRPr kumimoji="0" lang="ja-JP" altLang="en-US" sz="3200"/>
          </a:p>
        </p:txBody>
      </p:sp>
      <p:sp>
        <p:nvSpPr>
          <p:cNvPr id="53251" name="Rectangle 3"/>
          <p:cNvSpPr>
            <a:spLocks noGrp="1" noChangeArrowheads="1"/>
          </p:cNvSpPr>
          <p:nvPr>
            <p:ph type="title" idx="4294967295"/>
          </p:nvPr>
        </p:nvSpPr>
        <p:spPr>
          <a:xfrm>
            <a:off x="731837" y="58737"/>
            <a:ext cx="792163" cy="647700"/>
          </a:xfrm>
        </p:spPr>
        <p:txBody>
          <a:bodyPr/>
          <a:lstStyle/>
          <a:p>
            <a:pPr eaLnBrk="1" hangingPunct="1">
              <a:defRPr/>
            </a:pPr>
            <a:r>
              <a:rPr lang="en-US" altLang="ja-JP" dirty="0">
                <a:solidFill>
                  <a:srgbClr val="03471A"/>
                </a:solidFill>
                <a:effectLst>
                  <a:outerShdw blurRad="38100" dist="38100" dir="2700000" algn="tl">
                    <a:srgbClr val="C0C0C0"/>
                  </a:outerShdw>
                </a:effectLst>
              </a:rPr>
              <a:t>Q</a:t>
            </a:r>
          </a:p>
        </p:txBody>
      </p:sp>
      <p:sp>
        <p:nvSpPr>
          <p:cNvPr id="131075" name="Text Box 5"/>
          <p:cNvSpPr txBox="1">
            <a:spLocks noChangeArrowheads="1"/>
          </p:cNvSpPr>
          <p:nvPr/>
        </p:nvSpPr>
        <p:spPr bwMode="auto">
          <a:xfrm>
            <a:off x="1524000" y="0"/>
            <a:ext cx="5867400" cy="1190625"/>
          </a:xfrm>
          <a:prstGeom prst="rect">
            <a:avLst/>
          </a:prstGeom>
          <a:noFill/>
          <a:ln w="9525">
            <a:noFill/>
            <a:miter lim="800000"/>
            <a:headEnd/>
            <a:tailEnd/>
          </a:ln>
        </p:spPr>
        <p:txBody>
          <a:bodyPr>
            <a:spAutoFit/>
          </a:bodyPr>
          <a:lstStyle/>
          <a:p>
            <a:r>
              <a:rPr lang="ja-JP" altLang="en-US" sz="3600" b="1">
                <a:solidFill>
                  <a:srgbClr val="03471A"/>
                </a:solidFill>
                <a:latin typeface="HG丸ｺﾞｼｯｸM-PRO" pitchFamily="50" charset="-128"/>
                <a:ea typeface="HG丸ｺﾞｼｯｸM-PRO" pitchFamily="50" charset="-128"/>
              </a:rPr>
              <a:t>たばこは周りの人に</a:t>
            </a:r>
            <a:br>
              <a:rPr lang="ja-JP" altLang="en-US" sz="3600" b="1">
                <a:solidFill>
                  <a:srgbClr val="03471A"/>
                </a:solidFill>
                <a:latin typeface="HG丸ｺﾞｼｯｸM-PRO" pitchFamily="50" charset="-128"/>
                <a:ea typeface="HG丸ｺﾞｼｯｸM-PRO" pitchFamily="50" charset="-128"/>
              </a:rPr>
            </a:br>
            <a:r>
              <a:rPr lang="ja-JP" altLang="en-US" sz="3600" b="1">
                <a:solidFill>
                  <a:srgbClr val="03471A"/>
                </a:solidFill>
                <a:latin typeface="HG丸ｺﾞｼｯｸM-PRO" pitchFamily="50" charset="-128"/>
                <a:ea typeface="HG丸ｺﾞｼｯｸM-PRO" pitchFamily="50" charset="-128"/>
              </a:rPr>
              <a:t>害がありますか？</a:t>
            </a:r>
          </a:p>
        </p:txBody>
      </p:sp>
      <p:pic>
        <p:nvPicPr>
          <p:cNvPr id="131076" name="Picture 10" descr="胃腸22"/>
          <p:cNvPicPr>
            <a:picLocks noChangeAspect="1" noChangeArrowheads="1"/>
          </p:cNvPicPr>
          <p:nvPr/>
        </p:nvPicPr>
        <p:blipFill>
          <a:blip r:embed="rId2"/>
          <a:srcRect/>
          <a:stretch>
            <a:fillRect/>
          </a:stretch>
        </p:blipFill>
        <p:spPr bwMode="auto">
          <a:xfrm>
            <a:off x="3200400" y="2743200"/>
            <a:ext cx="2971800" cy="2971800"/>
          </a:xfrm>
          <a:prstGeom prst="rect">
            <a:avLst/>
          </a:prstGeom>
          <a:noFill/>
          <a:ln w="9525">
            <a:noFill/>
            <a:miter lim="800000"/>
            <a:headEnd/>
            <a:tailEnd/>
          </a:ln>
        </p:spPr>
      </p:pic>
      <p:pic>
        <p:nvPicPr>
          <p:cNvPr id="53259" name="Picture 11" descr="かぜ03"/>
          <p:cNvPicPr>
            <a:picLocks noChangeAspect="1" noChangeArrowheads="1"/>
          </p:cNvPicPr>
          <p:nvPr/>
        </p:nvPicPr>
        <p:blipFill>
          <a:blip r:embed="rId3"/>
          <a:srcRect/>
          <a:stretch>
            <a:fillRect/>
          </a:stretch>
        </p:blipFill>
        <p:spPr bwMode="auto">
          <a:xfrm>
            <a:off x="609600" y="1676400"/>
            <a:ext cx="2438400" cy="2438400"/>
          </a:xfrm>
          <a:prstGeom prst="rect">
            <a:avLst/>
          </a:prstGeom>
          <a:noFill/>
          <a:ln w="9525">
            <a:noFill/>
            <a:miter lim="800000"/>
            <a:headEnd/>
            <a:tailEnd/>
          </a:ln>
        </p:spPr>
      </p:pic>
      <p:pic>
        <p:nvPicPr>
          <p:cNvPr id="53261" name="Picture 13" descr="かぜ10"/>
          <p:cNvPicPr>
            <a:picLocks noChangeAspect="1" noChangeArrowheads="1"/>
          </p:cNvPicPr>
          <p:nvPr/>
        </p:nvPicPr>
        <p:blipFill>
          <a:blip r:embed="rId4"/>
          <a:srcRect/>
          <a:stretch>
            <a:fillRect/>
          </a:stretch>
        </p:blipFill>
        <p:spPr bwMode="auto">
          <a:xfrm>
            <a:off x="6553200" y="4267200"/>
            <a:ext cx="2590800" cy="2590800"/>
          </a:xfrm>
          <a:prstGeom prst="rect">
            <a:avLst/>
          </a:prstGeom>
          <a:noFill/>
          <a:ln w="9525">
            <a:noFill/>
            <a:miter lim="800000"/>
            <a:headEnd/>
            <a:tailEnd/>
          </a:ln>
        </p:spPr>
      </p:pic>
      <p:pic>
        <p:nvPicPr>
          <p:cNvPr id="53262" name="Picture 14" descr="かぜ22"/>
          <p:cNvPicPr>
            <a:picLocks noChangeAspect="1" noChangeArrowheads="1"/>
          </p:cNvPicPr>
          <p:nvPr/>
        </p:nvPicPr>
        <p:blipFill>
          <a:blip r:embed="rId5"/>
          <a:srcRect/>
          <a:stretch>
            <a:fillRect/>
          </a:stretch>
        </p:blipFill>
        <p:spPr bwMode="auto">
          <a:xfrm>
            <a:off x="6705600" y="1524000"/>
            <a:ext cx="2209800" cy="2206625"/>
          </a:xfrm>
          <a:prstGeom prst="rect">
            <a:avLst/>
          </a:prstGeom>
          <a:noFill/>
          <a:ln w="9525">
            <a:noFill/>
            <a:miter lim="800000"/>
            <a:headEnd/>
            <a:tailEnd/>
          </a:ln>
        </p:spPr>
      </p:pic>
      <p:pic>
        <p:nvPicPr>
          <p:cNvPr id="53263" name="Picture 15" descr="かぜ13"/>
          <p:cNvPicPr>
            <a:picLocks noChangeAspect="1" noChangeArrowheads="1"/>
          </p:cNvPicPr>
          <p:nvPr/>
        </p:nvPicPr>
        <p:blipFill>
          <a:blip r:embed="rId6"/>
          <a:srcRect/>
          <a:stretch>
            <a:fillRect/>
          </a:stretch>
        </p:blipFill>
        <p:spPr bwMode="auto">
          <a:xfrm>
            <a:off x="323850" y="4437063"/>
            <a:ext cx="2362200" cy="2362200"/>
          </a:xfrm>
          <a:prstGeom prst="rect">
            <a:avLst/>
          </a:prstGeom>
          <a:noFill/>
          <a:ln w="9525">
            <a:noFill/>
            <a:miter lim="800000"/>
            <a:headEnd/>
            <a:tailEnd/>
          </a:ln>
        </p:spPr>
      </p:pic>
      <p:sp>
        <p:nvSpPr>
          <p:cNvPr id="53267" name="Rectangle 19"/>
          <p:cNvSpPr>
            <a:spLocks noChangeArrowheads="1"/>
          </p:cNvSpPr>
          <p:nvPr/>
        </p:nvSpPr>
        <p:spPr bwMode="auto">
          <a:xfrm>
            <a:off x="2362200" y="1447800"/>
            <a:ext cx="4267200" cy="746125"/>
          </a:xfrm>
          <a:prstGeom prst="rect">
            <a:avLst/>
          </a:prstGeom>
          <a:solidFill>
            <a:srgbClr val="FF3300"/>
          </a:solidFill>
          <a:ln w="57150" cmpd="thinThick">
            <a:noFill/>
            <a:miter lim="800000"/>
            <a:headEnd/>
            <a:tailEnd/>
          </a:ln>
        </p:spPr>
        <p:txBody>
          <a:bodyPr anchor="ctr"/>
          <a:lstStyle/>
          <a:p>
            <a:r>
              <a:rPr lang="ja-JP" altLang="en-US" sz="4000" b="1">
                <a:solidFill>
                  <a:srgbClr val="F7FFFA"/>
                </a:solidFill>
                <a:latin typeface="HG丸ｺﾞｼｯｸM-PRO" pitchFamily="50" charset="-128"/>
                <a:ea typeface="HG丸ｺﾞｼｯｸM-PRO" pitchFamily="50" charset="-128"/>
              </a:rPr>
              <a:t>　害があります！</a:t>
            </a:r>
          </a:p>
        </p:txBody>
      </p:sp>
      <p:sp>
        <p:nvSpPr>
          <p:cNvPr id="53268" name="Text Box 20"/>
          <p:cNvSpPr txBox="1">
            <a:spLocks noChangeArrowheads="1"/>
          </p:cNvSpPr>
          <p:nvPr/>
        </p:nvSpPr>
        <p:spPr bwMode="auto">
          <a:xfrm>
            <a:off x="2514600" y="2209800"/>
            <a:ext cx="4504038" cy="523220"/>
          </a:xfrm>
          <a:prstGeom prst="rect">
            <a:avLst/>
          </a:prstGeom>
          <a:noFill/>
          <a:ln w="9525">
            <a:noFill/>
            <a:miter lim="800000"/>
            <a:headEnd/>
            <a:tailEnd/>
          </a:ln>
        </p:spPr>
        <p:txBody>
          <a:bodyPr wrap="square">
            <a:spAutoFit/>
          </a:bodyPr>
          <a:lstStyle/>
          <a:p>
            <a:pPr eaLnBrk="0" hangingPunct="0">
              <a:spcBef>
                <a:spcPct val="50000"/>
              </a:spcBef>
            </a:pPr>
            <a:r>
              <a:rPr kumimoji="0" lang="ja-JP" altLang="en-US" sz="2800" dirty="0"/>
              <a:t>（まわり７メートルまで）</a:t>
            </a:r>
          </a:p>
        </p:txBody>
      </p:sp>
      <p:sp>
        <p:nvSpPr>
          <p:cNvPr id="131083" name="Text Box 12"/>
          <p:cNvSpPr txBox="1">
            <a:spLocks noChangeArrowheads="1"/>
          </p:cNvSpPr>
          <p:nvPr/>
        </p:nvSpPr>
        <p:spPr bwMode="auto">
          <a:xfrm>
            <a:off x="4211638" y="6021388"/>
            <a:ext cx="1512887" cy="579437"/>
          </a:xfrm>
          <a:prstGeom prst="rect">
            <a:avLst/>
          </a:prstGeom>
          <a:solidFill>
            <a:schemeClr val="hlink"/>
          </a:solidFill>
          <a:ln w="9525">
            <a:noFill/>
            <a:miter lim="800000"/>
            <a:headEnd/>
            <a:tailEnd/>
          </a:ln>
        </p:spPr>
        <p:txBody>
          <a:bodyPr>
            <a:spAutoFit/>
          </a:bodyPr>
          <a:lstStyle/>
          <a:p>
            <a:pPr eaLnBrk="0" hangingPunct="0"/>
            <a:r>
              <a:rPr kumimoji="0" lang="ja-JP" altLang="en-US" sz="3200">
                <a:solidFill>
                  <a:srgbClr val="FF0000"/>
                </a:solidFill>
              </a:rPr>
              <a:t>副流煙</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3267"/>
                                        </p:tgtEl>
                                        <p:attrNameLst>
                                          <p:attrName>style.visibility</p:attrName>
                                        </p:attrNameLst>
                                      </p:cBhvr>
                                      <p:to>
                                        <p:strVal val="visible"/>
                                      </p:to>
                                    </p:set>
                                    <p:animEffect transition="in" filter="box(out)">
                                      <p:cBhvr>
                                        <p:cTn id="7" dur="500"/>
                                        <p:tgtEl>
                                          <p:spTgt spid="532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3268"/>
                                        </p:tgtEl>
                                        <p:attrNameLst>
                                          <p:attrName>style.visibility</p:attrName>
                                        </p:attrNameLst>
                                      </p:cBhvr>
                                      <p:to>
                                        <p:strVal val="visible"/>
                                      </p:to>
                                    </p:set>
                                    <p:animEffect transition="in" filter="box(out)">
                                      <p:cBhvr>
                                        <p:cTn id="12" dur="500"/>
                                        <p:tgtEl>
                                          <p:spTgt spid="5326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53259"/>
                                        </p:tgtEl>
                                        <p:attrNameLst>
                                          <p:attrName>style.visibility</p:attrName>
                                        </p:attrNameLst>
                                      </p:cBhvr>
                                      <p:to>
                                        <p:strVal val="visible"/>
                                      </p:to>
                                    </p:set>
                                    <p:animEffect transition="in" filter="box(out)">
                                      <p:cBhvr>
                                        <p:cTn id="17" dur="500"/>
                                        <p:tgtEl>
                                          <p:spTgt spid="53259"/>
                                        </p:tgtEl>
                                      </p:cBhvr>
                                    </p:animEffect>
                                  </p:childTnLst>
                                </p:cTn>
                              </p:par>
                            </p:childTnLst>
                          </p:cTn>
                        </p:par>
                        <p:par>
                          <p:cTn id="18" fill="hold">
                            <p:stCondLst>
                              <p:cond delay="500"/>
                            </p:stCondLst>
                            <p:childTnLst>
                              <p:par>
                                <p:cTn id="19" presetID="4" presetClass="entr" presetSubtype="32" fill="hold" nodeType="afterEffect">
                                  <p:stCondLst>
                                    <p:cond delay="1000"/>
                                  </p:stCondLst>
                                  <p:childTnLst>
                                    <p:set>
                                      <p:cBhvr>
                                        <p:cTn id="20" dur="1" fill="hold">
                                          <p:stCondLst>
                                            <p:cond delay="0"/>
                                          </p:stCondLst>
                                        </p:cTn>
                                        <p:tgtEl>
                                          <p:spTgt spid="53263"/>
                                        </p:tgtEl>
                                        <p:attrNameLst>
                                          <p:attrName>style.visibility</p:attrName>
                                        </p:attrNameLst>
                                      </p:cBhvr>
                                      <p:to>
                                        <p:strVal val="visible"/>
                                      </p:to>
                                    </p:set>
                                    <p:animEffect transition="in" filter="box(out)">
                                      <p:cBhvr>
                                        <p:cTn id="21" dur="500"/>
                                        <p:tgtEl>
                                          <p:spTgt spid="53263"/>
                                        </p:tgtEl>
                                      </p:cBhvr>
                                    </p:animEffect>
                                  </p:childTnLst>
                                </p:cTn>
                              </p:par>
                            </p:childTnLst>
                          </p:cTn>
                        </p:par>
                        <p:par>
                          <p:cTn id="22" fill="hold">
                            <p:stCondLst>
                              <p:cond delay="2000"/>
                            </p:stCondLst>
                            <p:childTnLst>
                              <p:par>
                                <p:cTn id="23" presetID="4" presetClass="entr" presetSubtype="32" fill="hold" nodeType="afterEffect">
                                  <p:stCondLst>
                                    <p:cond delay="1000"/>
                                  </p:stCondLst>
                                  <p:childTnLst>
                                    <p:set>
                                      <p:cBhvr>
                                        <p:cTn id="24" dur="1" fill="hold">
                                          <p:stCondLst>
                                            <p:cond delay="0"/>
                                          </p:stCondLst>
                                        </p:cTn>
                                        <p:tgtEl>
                                          <p:spTgt spid="53262"/>
                                        </p:tgtEl>
                                        <p:attrNameLst>
                                          <p:attrName>style.visibility</p:attrName>
                                        </p:attrNameLst>
                                      </p:cBhvr>
                                      <p:to>
                                        <p:strVal val="visible"/>
                                      </p:to>
                                    </p:set>
                                    <p:animEffect transition="in" filter="box(out)">
                                      <p:cBhvr>
                                        <p:cTn id="25" dur="500"/>
                                        <p:tgtEl>
                                          <p:spTgt spid="53262"/>
                                        </p:tgtEl>
                                      </p:cBhvr>
                                    </p:animEffect>
                                  </p:childTnLst>
                                </p:cTn>
                              </p:par>
                            </p:childTnLst>
                          </p:cTn>
                        </p:par>
                        <p:par>
                          <p:cTn id="26" fill="hold">
                            <p:stCondLst>
                              <p:cond delay="3500"/>
                            </p:stCondLst>
                            <p:childTnLst>
                              <p:par>
                                <p:cTn id="27" presetID="4" presetClass="entr" presetSubtype="32" fill="hold" nodeType="afterEffect">
                                  <p:stCondLst>
                                    <p:cond delay="1000"/>
                                  </p:stCondLst>
                                  <p:childTnLst>
                                    <p:set>
                                      <p:cBhvr>
                                        <p:cTn id="28" dur="1" fill="hold">
                                          <p:stCondLst>
                                            <p:cond delay="0"/>
                                          </p:stCondLst>
                                        </p:cTn>
                                        <p:tgtEl>
                                          <p:spTgt spid="53261"/>
                                        </p:tgtEl>
                                        <p:attrNameLst>
                                          <p:attrName>style.visibility</p:attrName>
                                        </p:attrNameLst>
                                      </p:cBhvr>
                                      <p:to>
                                        <p:strVal val="visible"/>
                                      </p:to>
                                    </p:set>
                                    <p:animEffect transition="in" filter="box(out)">
                                      <p:cBhvr>
                                        <p:cTn id="29" dur="500"/>
                                        <p:tgtEl>
                                          <p:spTgt spid="53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7" grpId="0" animBg="1" autoUpdateAnimBg="0"/>
      <p:bldP spid="53268"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26"/>
          <p:cNvSpPr>
            <a:spLocks noGrp="1" noChangeArrowheads="1"/>
          </p:cNvSpPr>
          <p:nvPr>
            <p:ph type="ctrTitle" idx="4294967295"/>
          </p:nvPr>
        </p:nvSpPr>
        <p:spPr>
          <a:xfrm>
            <a:off x="0" y="228600"/>
            <a:ext cx="7766050" cy="1112838"/>
          </a:xfrm>
        </p:spPr>
        <p:txBody>
          <a:bodyPr/>
          <a:lstStyle/>
          <a:p>
            <a:pPr eaLnBrk="1" hangingPunct="1"/>
            <a:r>
              <a:rPr lang="ja-JP" altLang="en-US" sz="2900"/>
              <a:t>　タバコは吸わないで！</a:t>
            </a:r>
          </a:p>
        </p:txBody>
      </p:sp>
      <p:sp>
        <p:nvSpPr>
          <p:cNvPr id="132098" name="Rectangle 1027"/>
          <p:cNvSpPr>
            <a:spLocks noChangeArrowheads="1"/>
          </p:cNvSpPr>
          <p:nvPr/>
        </p:nvSpPr>
        <p:spPr bwMode="auto">
          <a:xfrm>
            <a:off x="381000" y="1196975"/>
            <a:ext cx="8763000" cy="5054600"/>
          </a:xfrm>
          <a:prstGeom prst="rect">
            <a:avLst/>
          </a:prstGeom>
          <a:solidFill>
            <a:srgbClr val="FFFFFF"/>
          </a:solidFill>
          <a:ln w="9525">
            <a:solidFill>
              <a:schemeClr val="tx1"/>
            </a:solidFill>
            <a:miter lim="800000"/>
            <a:headEnd/>
            <a:tailEnd/>
          </a:ln>
        </p:spPr>
        <p:txBody>
          <a:bodyPr wrap="none" anchor="ctr"/>
          <a:lstStyle/>
          <a:p>
            <a:pPr eaLnBrk="0" hangingPunct="0"/>
            <a:endParaRPr kumimoji="0" lang="ja-JP" altLang="en-US" sz="3200"/>
          </a:p>
        </p:txBody>
      </p:sp>
      <p:pic>
        <p:nvPicPr>
          <p:cNvPr id="132099" name="Picture 1028" descr="栄養29"/>
          <p:cNvPicPr>
            <a:picLocks noChangeAspect="1" noChangeArrowheads="1"/>
          </p:cNvPicPr>
          <p:nvPr/>
        </p:nvPicPr>
        <p:blipFill>
          <a:blip r:embed="rId2"/>
          <a:srcRect/>
          <a:stretch>
            <a:fillRect/>
          </a:stretch>
        </p:blipFill>
        <p:spPr bwMode="auto">
          <a:xfrm>
            <a:off x="755650" y="1052513"/>
            <a:ext cx="3962400" cy="3962400"/>
          </a:xfrm>
          <a:prstGeom prst="rect">
            <a:avLst/>
          </a:prstGeom>
          <a:noFill/>
          <a:ln w="9525">
            <a:noFill/>
            <a:miter lim="800000"/>
            <a:headEnd/>
            <a:tailEnd/>
          </a:ln>
        </p:spPr>
      </p:pic>
      <p:sp>
        <p:nvSpPr>
          <p:cNvPr id="136197" name="AutoShape 1029"/>
          <p:cNvSpPr>
            <a:spLocks noChangeArrowheads="1"/>
          </p:cNvSpPr>
          <p:nvPr/>
        </p:nvSpPr>
        <p:spPr bwMode="auto">
          <a:xfrm>
            <a:off x="4572000" y="1232695"/>
            <a:ext cx="4356100" cy="2882106"/>
          </a:xfrm>
          <a:prstGeom prst="wedgeRoundRectCallout">
            <a:avLst>
              <a:gd name="adj1" fmla="val -79713"/>
              <a:gd name="adj2" fmla="val -21519"/>
              <a:gd name="adj3" fmla="val 16667"/>
            </a:avLst>
          </a:prstGeom>
          <a:solidFill>
            <a:srgbClr val="FFFFFF"/>
          </a:solidFill>
          <a:ln w="38100">
            <a:solidFill>
              <a:schemeClr val="tx1"/>
            </a:solidFill>
            <a:miter lim="800000"/>
            <a:headEnd/>
            <a:tailEnd/>
          </a:ln>
        </p:spPr>
        <p:txBody>
          <a:bodyPr/>
          <a:lstStyle/>
          <a:p>
            <a:pPr eaLnBrk="0" hangingPunct="0"/>
            <a:r>
              <a:rPr kumimoji="0" lang="ja-JP" altLang="en-US" sz="3200" dirty="0"/>
              <a:t>好奇心から「吸ってみようかな」などと思わないでね。</a:t>
            </a:r>
          </a:p>
          <a:p>
            <a:pPr eaLnBrk="0" hangingPunct="0"/>
            <a:r>
              <a:rPr kumimoji="0" lang="ja-JP" altLang="en-US" sz="3200" dirty="0"/>
              <a:t>絶対にタバコを吸わないでください。</a:t>
            </a:r>
          </a:p>
        </p:txBody>
      </p:sp>
      <p:sp>
        <p:nvSpPr>
          <p:cNvPr id="132101" name="Rectangle 6"/>
          <p:cNvSpPr>
            <a:spLocks noChangeArrowheads="1"/>
          </p:cNvSpPr>
          <p:nvPr/>
        </p:nvSpPr>
        <p:spPr bwMode="auto">
          <a:xfrm>
            <a:off x="2339975" y="4724400"/>
            <a:ext cx="5832475" cy="1163638"/>
          </a:xfrm>
          <a:prstGeom prst="rect">
            <a:avLst/>
          </a:prstGeom>
          <a:noFill/>
          <a:ln w="9525">
            <a:noFill/>
            <a:miter lim="800000"/>
            <a:headEnd/>
            <a:tailEnd/>
          </a:ln>
        </p:spPr>
        <p:txBody>
          <a:bodyPr>
            <a:spAutoFit/>
          </a:bodyPr>
          <a:lstStyle/>
          <a:p>
            <a:pPr>
              <a:spcBef>
                <a:spcPct val="20000"/>
              </a:spcBef>
            </a:pPr>
            <a:r>
              <a:rPr lang="en-US" altLang="ja-JP" sz="3200" b="1" dirty="0">
                <a:solidFill>
                  <a:srgbClr val="A50021"/>
                </a:solidFill>
              </a:rPr>
              <a:t>20</a:t>
            </a:r>
            <a:r>
              <a:rPr lang="ja-JP" altLang="en-US" sz="3200" b="1" dirty="0">
                <a:solidFill>
                  <a:srgbClr val="A50021"/>
                </a:solidFill>
              </a:rPr>
              <a:t>歳まではもちろんですが、</a:t>
            </a:r>
          </a:p>
          <a:p>
            <a:pPr>
              <a:spcBef>
                <a:spcPct val="20000"/>
              </a:spcBef>
            </a:pPr>
            <a:r>
              <a:rPr lang="ja-JP" altLang="en-US" sz="3200" b="1" dirty="0">
                <a:solidFill>
                  <a:srgbClr val="A50021"/>
                </a:solidFill>
              </a:rPr>
              <a:t>一生吸わないことを薦めます。</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Effect transition="in" filter="wipe(left)">
                                      <p:cBhvr>
                                        <p:cTn id="7" dur="500"/>
                                        <p:tgtEl>
                                          <p:spTgt spid="136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Users\kazuya\Desktop\P1000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83593" cy="697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4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スライド番号プレースホルダ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kumimoji="0" lang="en-US" altLang="ja-JP" sz="1200">
              <a:solidFill>
                <a:srgbClr val="898989"/>
              </a:solidFill>
              <a:latin typeface="Calibri" pitchFamily="34" charset="0"/>
            </a:endParaRPr>
          </a:p>
        </p:txBody>
      </p:sp>
      <p:sp>
        <p:nvSpPr>
          <p:cNvPr id="134146" name="スライド番号プレースホルダ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endParaRPr lang="en-US" altLang="ja-JP" sz="1200">
              <a:solidFill>
                <a:srgbClr val="898989"/>
              </a:solidFill>
              <a:latin typeface="Calibri" pitchFamily="34" charset="0"/>
            </a:endParaRPr>
          </a:p>
        </p:txBody>
      </p:sp>
      <p:grpSp>
        <p:nvGrpSpPr>
          <p:cNvPr id="134147" name="Group 2"/>
          <p:cNvGrpSpPr>
            <a:grpSpLocks/>
          </p:cNvGrpSpPr>
          <p:nvPr/>
        </p:nvGrpSpPr>
        <p:grpSpPr bwMode="auto">
          <a:xfrm>
            <a:off x="304800" y="457200"/>
            <a:ext cx="8001000" cy="3962400"/>
            <a:chOff x="192" y="384"/>
            <a:chExt cx="2928" cy="2640"/>
          </a:xfrm>
        </p:grpSpPr>
        <p:sp>
          <p:nvSpPr>
            <p:cNvPr id="134152" name="Rectangle 3"/>
            <p:cNvSpPr>
              <a:spLocks noChangeArrowheads="1"/>
            </p:cNvSpPr>
            <p:nvPr/>
          </p:nvSpPr>
          <p:spPr bwMode="auto">
            <a:xfrm>
              <a:off x="432" y="624"/>
              <a:ext cx="2688" cy="2400"/>
            </a:xfrm>
            <a:prstGeom prst="rect">
              <a:avLst/>
            </a:prstGeom>
            <a:solidFill>
              <a:srgbClr val="66CCFF"/>
            </a:solidFill>
            <a:ln w="9525">
              <a:noFill/>
              <a:miter lim="800000"/>
              <a:headEnd/>
              <a:tailEnd/>
            </a:ln>
          </p:spPr>
          <p:txBody>
            <a:bodyPr wrap="none" anchor="ctr"/>
            <a:lstStyle/>
            <a:p>
              <a:endParaRPr lang="ja-JP" altLang="en-US"/>
            </a:p>
          </p:txBody>
        </p:sp>
        <p:sp>
          <p:nvSpPr>
            <p:cNvPr id="134153" name="Rectangle 4"/>
            <p:cNvSpPr>
              <a:spLocks noChangeArrowheads="1"/>
            </p:cNvSpPr>
            <p:nvPr/>
          </p:nvSpPr>
          <p:spPr bwMode="auto">
            <a:xfrm>
              <a:off x="192" y="384"/>
              <a:ext cx="2688" cy="2400"/>
            </a:xfrm>
            <a:prstGeom prst="rect">
              <a:avLst/>
            </a:prstGeom>
            <a:solidFill>
              <a:srgbClr val="66CCFF"/>
            </a:solidFill>
            <a:ln w="9525">
              <a:noFill/>
              <a:miter lim="800000"/>
              <a:headEnd/>
              <a:tailEnd/>
            </a:ln>
          </p:spPr>
          <p:txBody>
            <a:bodyPr wrap="none" anchor="ctr"/>
            <a:lstStyle/>
            <a:p>
              <a:endParaRPr lang="ja-JP" altLang="en-US"/>
            </a:p>
          </p:txBody>
        </p:sp>
      </p:grpSp>
      <p:sp>
        <p:nvSpPr>
          <p:cNvPr id="134148" name="Rectangle 5"/>
          <p:cNvSpPr>
            <a:spLocks noChangeArrowheads="1"/>
          </p:cNvSpPr>
          <p:nvPr/>
        </p:nvSpPr>
        <p:spPr bwMode="auto">
          <a:xfrm>
            <a:off x="304800" y="4953000"/>
            <a:ext cx="8839200" cy="914400"/>
          </a:xfrm>
          <a:prstGeom prst="rect">
            <a:avLst/>
          </a:prstGeom>
          <a:solidFill>
            <a:srgbClr val="66CCFF"/>
          </a:solidFill>
          <a:ln w="9525">
            <a:noFill/>
            <a:miter lim="800000"/>
            <a:headEnd/>
            <a:tailEnd/>
          </a:ln>
        </p:spPr>
        <p:txBody>
          <a:bodyPr wrap="none" anchor="ctr"/>
          <a:lstStyle/>
          <a:p>
            <a:endParaRPr lang="ja-JP" altLang="en-US"/>
          </a:p>
        </p:txBody>
      </p:sp>
      <p:sp>
        <p:nvSpPr>
          <p:cNvPr id="73735" name="Rectangle 7"/>
          <p:cNvSpPr>
            <a:spLocks noGrp="1"/>
          </p:cNvSpPr>
          <p:nvPr>
            <p:ph type="title" idx="4294967295"/>
          </p:nvPr>
        </p:nvSpPr>
        <p:spPr>
          <a:xfrm>
            <a:off x="1524000" y="685800"/>
            <a:ext cx="7620000" cy="3048000"/>
          </a:xfrm>
        </p:spPr>
        <p:txBody>
          <a:bodyPr/>
          <a:lstStyle/>
          <a:p>
            <a:pPr eaLnBrk="1" hangingPunct="1">
              <a:defRPr/>
            </a:pPr>
            <a: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薬物乱用の</a:t>
            </a:r>
            <a:b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危険を知ろう</a:t>
            </a:r>
          </a:p>
        </p:txBody>
      </p:sp>
      <p:pic>
        <p:nvPicPr>
          <p:cNvPr id="134150" name="Picture 2"/>
          <p:cNvPicPr>
            <a:picLocks noChangeAspect="1" noChangeArrowheads="1"/>
          </p:cNvPicPr>
          <p:nvPr/>
        </p:nvPicPr>
        <p:blipFill>
          <a:blip r:embed="rId3"/>
          <a:srcRect/>
          <a:stretch>
            <a:fillRect/>
          </a:stretch>
        </p:blipFill>
        <p:spPr bwMode="auto">
          <a:xfrm>
            <a:off x="6300788" y="4292600"/>
            <a:ext cx="1989137" cy="2208213"/>
          </a:xfrm>
          <a:prstGeom prst="rect">
            <a:avLst/>
          </a:prstGeom>
          <a:noFill/>
          <a:ln w="9525">
            <a:noFill/>
            <a:miter lim="800000"/>
            <a:headEnd/>
            <a:tailEnd/>
          </a:ln>
        </p:spPr>
      </p:pic>
      <p:sp>
        <p:nvSpPr>
          <p:cNvPr id="10" name="テキスト ボックス 9"/>
          <p:cNvSpPr txBox="1"/>
          <p:nvPr/>
        </p:nvSpPr>
        <p:spPr>
          <a:xfrm>
            <a:off x="7080250" y="6513513"/>
            <a:ext cx="1296988" cy="338137"/>
          </a:xfrm>
          <a:prstGeom prst="rect">
            <a:avLst/>
          </a:prstGeom>
          <a:noFill/>
        </p:spPr>
        <p:txBody>
          <a:bodyPr>
            <a:spAutoFit/>
          </a:bodyPr>
          <a:lstStyle/>
          <a:p>
            <a:pPr>
              <a:defRPr/>
            </a:pPr>
            <a:r>
              <a:rPr lang="en-US" altLang="ja-JP" sz="800" dirty="0">
                <a:latin typeface="+mn-ea"/>
                <a:ea typeface="+mn-ea"/>
              </a:rPr>
              <a:t>(</a:t>
            </a:r>
            <a:r>
              <a:rPr lang="ja-JP" altLang="en-US" sz="800" dirty="0">
                <a:latin typeface="+mn-ea"/>
                <a:ea typeface="+mn-ea"/>
              </a:rPr>
              <a:t>公財</a:t>
            </a:r>
            <a:r>
              <a:rPr lang="en-US" altLang="ja-JP" sz="800" dirty="0">
                <a:latin typeface="+mn-ea"/>
                <a:ea typeface="+mn-ea"/>
              </a:rPr>
              <a:t>)</a:t>
            </a:r>
            <a:r>
              <a:rPr lang="ja-JP" altLang="en-US" sz="800" dirty="0">
                <a:latin typeface="+mn-ea"/>
                <a:ea typeface="+mn-ea"/>
              </a:rPr>
              <a:t>麻薬・覚せい剤</a:t>
            </a:r>
            <a:endParaRPr lang="en-US" altLang="ja-JP" sz="800" dirty="0">
              <a:latin typeface="+mn-ea"/>
              <a:ea typeface="+mn-ea"/>
            </a:endParaRPr>
          </a:p>
          <a:p>
            <a:pPr>
              <a:defRPr/>
            </a:pPr>
            <a:r>
              <a:rPr kumimoji="0" lang="ja-JP" altLang="en-US" sz="800" dirty="0">
                <a:latin typeface="+mn-ea"/>
                <a:ea typeface="+mn-ea"/>
              </a:rPr>
              <a:t>乱用防止センター</a:t>
            </a:r>
            <a:endParaRPr lang="ja-JP" altLang="en-US" sz="800" dirty="0">
              <a:latin typeface="+mn-ea"/>
              <a:ea typeface="+mn-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hidden="1"/>
          <p:cNvSpPr>
            <a:spLocks noGrp="1"/>
          </p:cNvSpPr>
          <p:nvPr>
            <p:ph type="title" idx="4294967295"/>
          </p:nvPr>
        </p:nvSpPr>
        <p:spPr>
          <a:xfrm>
            <a:off x="0" y="365125"/>
            <a:ext cx="7886700" cy="1325563"/>
          </a:xfrm>
          <a:noFill/>
        </p:spPr>
        <p:txBody>
          <a:bodyPr rtlCol="0">
            <a:normAutofit fontScale="90000"/>
          </a:bodyPr>
          <a:lstStyle/>
          <a:p>
            <a:pPr eaLnBrk="1" fontAlgn="auto" hangingPunct="1">
              <a:spcAft>
                <a:spcPts val="0"/>
              </a:spcAft>
              <a:defRPr/>
            </a:pPr>
            <a:br>
              <a:rPr lang="en-US" altLang="ja-JP" sz="4400" b="1">
                <a:ln w="12700">
                  <a:solidFill>
                    <a:schemeClr val="tx1"/>
                  </a:solidFill>
                  <a:prstDash val="solid"/>
                </a:ln>
                <a:solidFill>
                  <a:srgbClr val="FF0000"/>
                </a:solidFill>
                <a:effectLst>
                  <a:outerShdw blurRad="38100" dist="38100" dir="2700000" algn="tl">
                    <a:srgbClr val="000000">
                      <a:alpha val="43137"/>
                    </a:srgbClr>
                  </a:outerShdw>
                </a:effectLst>
              </a:rPr>
            </a:br>
            <a:br>
              <a:rPr lang="en-US" altLang="ja-JP" sz="4400" b="1">
                <a:ln w="12700">
                  <a:solidFill>
                    <a:schemeClr val="tx1"/>
                  </a:solidFill>
                  <a:prstDash val="solid"/>
                </a:ln>
                <a:solidFill>
                  <a:srgbClr val="FF0000"/>
                </a:solidFill>
                <a:effectLst>
                  <a:outerShdw blurRad="38100" dist="38100" dir="2700000" algn="tl">
                    <a:srgbClr val="000000">
                      <a:alpha val="43137"/>
                    </a:srgbClr>
                  </a:outerShdw>
                </a:effectLst>
              </a:rPr>
            </a:br>
            <a:r>
              <a:rPr lang="ja-JP" altLang="en-US" sz="3200" b="1">
                <a:ln w="12700">
                  <a:solidFill>
                    <a:schemeClr val="tx1"/>
                  </a:solidFill>
                  <a:prstDash val="solid"/>
                </a:ln>
                <a:effectLst>
                  <a:outerShdw blurRad="38100" dist="38100" dir="2700000" algn="tl">
                    <a:srgbClr val="000000">
                      <a:alpha val="43137"/>
                    </a:srgbClr>
                  </a:outerShdw>
                </a:effectLst>
              </a:rPr>
              <a:t>～断る勇気が未来をつくる～</a:t>
            </a:r>
            <a:endParaRPr lang="ja-JP" altLang="en-US" sz="3200" b="1" dirty="0">
              <a:ln w="12700">
                <a:solidFill>
                  <a:schemeClr val="tx1"/>
                </a:solidFill>
                <a:prstDash val="solid"/>
              </a:ln>
              <a:effectLst>
                <a:outerShdw blurRad="38100" dist="38100" dir="2700000" algn="tl">
                  <a:srgbClr val="000000">
                    <a:alpha val="43137"/>
                  </a:srgbClr>
                </a:outerShdw>
              </a:effectLst>
            </a:endParaRPr>
          </a:p>
        </p:txBody>
      </p:sp>
      <p:pic>
        <p:nvPicPr>
          <p:cNvPr id="214019" name="図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スライド番号プレースホルダ 3">
            <a:extLst>
              <a:ext uri="{FF2B5EF4-FFF2-40B4-BE49-F238E27FC236}">
                <a16:creationId xmlns:a16="http://schemas.microsoft.com/office/drawing/2014/main" id="{5F3C3518-592E-4F90-BE6C-6BA36FB02402}"/>
              </a:ext>
            </a:extLst>
          </p:cNvPr>
          <p:cNvSpPr txBox="1">
            <a:spLocks noGrp="1"/>
          </p:cNvSpPr>
          <p:nvPr/>
        </p:nvSpPr>
        <p:spPr bwMode="auto">
          <a:xfrm>
            <a:off x="6057900" y="562451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gn="r" eaLnBrk="1" hangingPunct="1">
              <a:lnSpc>
                <a:spcPct val="100000"/>
              </a:lnSpc>
              <a:spcBef>
                <a:spcPct val="0"/>
              </a:spcBef>
              <a:buClrTx/>
              <a:buFontTx/>
              <a:buNone/>
            </a:pPr>
            <a:endParaRPr kumimoji="0" lang="en-US" altLang="ja-JP" sz="900">
              <a:solidFill>
                <a:srgbClr val="898989"/>
              </a:solidFill>
              <a:latin typeface="Calibri" panose="020F0502020204030204" pitchFamily="34" charset="0"/>
              <a:ea typeface="メイリオ" panose="020B0604030504040204" pitchFamily="50" charset="-128"/>
            </a:endParaRPr>
          </a:p>
        </p:txBody>
      </p:sp>
      <p:pic>
        <p:nvPicPr>
          <p:cNvPr id="98307" name="Picture 12" descr="めまいの少年">
            <a:extLst>
              <a:ext uri="{FF2B5EF4-FFF2-40B4-BE49-F238E27FC236}">
                <a16:creationId xmlns:a16="http://schemas.microsoft.com/office/drawing/2014/main" id="{A4BCB5B3-74FC-4F05-A233-8C7A3FC81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4005263"/>
            <a:ext cx="212725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角丸四角形吹き出し 10">
            <a:extLst>
              <a:ext uri="{FF2B5EF4-FFF2-40B4-BE49-F238E27FC236}">
                <a16:creationId xmlns:a16="http://schemas.microsoft.com/office/drawing/2014/main" id="{82AF9572-0C28-4DAC-A793-C2145BB03301}"/>
              </a:ext>
            </a:extLst>
          </p:cNvPr>
          <p:cNvSpPr>
            <a:spLocks noChangeArrowheads="1"/>
          </p:cNvSpPr>
          <p:nvPr/>
        </p:nvSpPr>
        <p:spPr bwMode="auto">
          <a:xfrm>
            <a:off x="539750" y="88900"/>
            <a:ext cx="7750175" cy="1127125"/>
          </a:xfrm>
          <a:prstGeom prst="wedgeRoundRectCallout">
            <a:avLst>
              <a:gd name="adj1" fmla="val -5213"/>
              <a:gd name="adj2" fmla="val 65208"/>
              <a:gd name="adj3" fmla="val 16667"/>
            </a:avLst>
          </a:prstGeom>
          <a:solidFill>
            <a:schemeClr val="bg1"/>
          </a:solidFill>
          <a:ln w="9525">
            <a:solidFill>
              <a:srgbClr val="385D8A"/>
            </a:solidFill>
            <a:miter lim="800000"/>
            <a:headEnd/>
            <a:tailEnd/>
          </a:ln>
        </p:spPr>
        <p:txBody>
          <a:bodyPr anchor="ct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eaLnBrk="1" hangingPunct="1">
              <a:lnSpc>
                <a:spcPct val="100000"/>
              </a:lnSpc>
              <a:spcBef>
                <a:spcPct val="0"/>
              </a:spcBef>
              <a:buClrTx/>
              <a:buFontTx/>
              <a:buNone/>
            </a:pPr>
            <a:r>
              <a:rPr kumimoji="0" lang="ja-JP" altLang="en-US" sz="4400" b="1">
                <a:solidFill>
                  <a:srgbClr val="000099"/>
                </a:solidFill>
                <a:latin typeface="ＭＳ Ｐゴシック" panose="020B0600070205080204" pitchFamily="50" charset="-128"/>
                <a:ea typeface="メイリオ" panose="020B0604030504040204" pitchFamily="50" charset="-128"/>
              </a:rPr>
              <a:t>薬物乱用ってどんなこと</a:t>
            </a:r>
            <a:r>
              <a:rPr kumimoji="0" lang="en-US" altLang="ja-JP" sz="4400" b="1">
                <a:solidFill>
                  <a:srgbClr val="000099"/>
                </a:solidFill>
                <a:latin typeface="ＭＳ Ｐゴシック" panose="020B0600070205080204" pitchFamily="50" charset="-128"/>
                <a:ea typeface="メイリオ" panose="020B0604030504040204" pitchFamily="50" charset="-128"/>
              </a:rPr>
              <a:t>?</a:t>
            </a:r>
          </a:p>
        </p:txBody>
      </p:sp>
      <p:pic>
        <p:nvPicPr>
          <p:cNvPr id="98309" name="Picture 1">
            <a:extLst>
              <a:ext uri="{FF2B5EF4-FFF2-40B4-BE49-F238E27FC236}">
                <a16:creationId xmlns:a16="http://schemas.microsoft.com/office/drawing/2014/main" id="{D2E36B23-CD02-45EE-9843-2645EBE54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3700463"/>
            <a:ext cx="22240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角丸四角形吹き出し 14">
            <a:extLst>
              <a:ext uri="{FF2B5EF4-FFF2-40B4-BE49-F238E27FC236}">
                <a16:creationId xmlns:a16="http://schemas.microsoft.com/office/drawing/2014/main" id="{FE4B55AC-6E12-4AB2-AC42-AD909EADD79D}"/>
              </a:ext>
            </a:extLst>
          </p:cNvPr>
          <p:cNvSpPr>
            <a:spLocks noChangeArrowheads="1"/>
          </p:cNvSpPr>
          <p:nvPr/>
        </p:nvSpPr>
        <p:spPr bwMode="auto">
          <a:xfrm>
            <a:off x="2051050" y="1411288"/>
            <a:ext cx="6732588" cy="2413000"/>
          </a:xfrm>
          <a:prstGeom prst="wedgeRoundRectCallout">
            <a:avLst>
              <a:gd name="adj1" fmla="val -49968"/>
              <a:gd name="adj2" fmla="val 28875"/>
              <a:gd name="adj3" fmla="val 16667"/>
            </a:avLst>
          </a:prstGeom>
          <a:gradFill rotWithShape="1">
            <a:gsLst>
              <a:gs pos="0">
                <a:srgbClr val="FFBE86"/>
              </a:gs>
              <a:gs pos="35001">
                <a:srgbClr val="FFD0AA"/>
              </a:gs>
              <a:gs pos="100000">
                <a:srgbClr val="FFEBDB"/>
              </a:gs>
            </a:gsLst>
            <a:lin ang="5400000" scaled="1"/>
          </a:gradFill>
          <a:ln w="9525">
            <a:solidFill>
              <a:srgbClr val="F69240"/>
            </a:solidFill>
            <a:miter lim="800000"/>
            <a:headEnd/>
            <a:tailEnd/>
          </a:ln>
          <a:effectLst>
            <a:outerShdw dist="20000" dir="5400000" algn="ctr" rotWithShape="0">
              <a:srgbClr val="000000">
                <a:alpha val="34998"/>
              </a:srgbClr>
            </a:outerShdw>
          </a:effectLst>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defRPr/>
            </a:pPr>
            <a:endParaRPr kumimoji="0" lang="ja-JP" altLang="en-US" sz="1350"/>
          </a:p>
        </p:txBody>
      </p:sp>
      <p:sp>
        <p:nvSpPr>
          <p:cNvPr id="73735" name="正方形/長方形 17">
            <a:extLst>
              <a:ext uri="{FF2B5EF4-FFF2-40B4-BE49-F238E27FC236}">
                <a16:creationId xmlns:a16="http://schemas.microsoft.com/office/drawing/2014/main" id="{C87AD552-2052-4573-BAAD-38E731FE5FFC}"/>
              </a:ext>
            </a:extLst>
          </p:cNvPr>
          <p:cNvSpPr>
            <a:spLocks noChangeArrowheads="1"/>
          </p:cNvSpPr>
          <p:nvPr/>
        </p:nvSpPr>
        <p:spPr bwMode="auto">
          <a:xfrm>
            <a:off x="2339975" y="1647825"/>
            <a:ext cx="64436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eaLnBrk="1" hangingPunct="1">
              <a:lnSpc>
                <a:spcPct val="100000"/>
              </a:lnSpc>
              <a:spcBef>
                <a:spcPct val="0"/>
              </a:spcBef>
              <a:buClrTx/>
              <a:buFontTx/>
              <a:buNone/>
            </a:pPr>
            <a:r>
              <a:rPr kumimoji="0" lang="ja-JP" altLang="en-US" sz="4800" b="1">
                <a:latin typeface="Calibri" panose="020F0502020204030204" pitchFamily="34" charset="0"/>
                <a:ea typeface="メイリオ" panose="020B0604030504040204" pitchFamily="50" charset="-128"/>
              </a:rPr>
              <a:t>社会のルールからはずれた方法や目的で、薬物を使うこと　</a:t>
            </a:r>
          </a:p>
        </p:txBody>
      </p:sp>
      <p:sp>
        <p:nvSpPr>
          <p:cNvPr id="63497" name="爆発 1 8">
            <a:extLst>
              <a:ext uri="{FF2B5EF4-FFF2-40B4-BE49-F238E27FC236}">
                <a16:creationId xmlns:a16="http://schemas.microsoft.com/office/drawing/2014/main" id="{E441BD62-B0A7-4B9A-AF76-D1163CCC728A}"/>
              </a:ext>
            </a:extLst>
          </p:cNvPr>
          <p:cNvSpPr>
            <a:spLocks noChangeArrowheads="1"/>
          </p:cNvSpPr>
          <p:nvPr/>
        </p:nvSpPr>
        <p:spPr bwMode="auto">
          <a:xfrm>
            <a:off x="3382963" y="3408363"/>
            <a:ext cx="2682875" cy="2255837"/>
          </a:xfrm>
          <a:prstGeom prst="irregularSeal1">
            <a:avLst/>
          </a:prstGeom>
          <a:solidFill>
            <a:srgbClr val="FFFF00"/>
          </a:solidFill>
          <a:ln w="25400">
            <a:solidFill>
              <a:srgbClr val="BB6126"/>
            </a:solidFill>
            <a:miter lim="800000"/>
            <a:headEnd/>
            <a:tailEnd/>
          </a:ln>
        </p:spPr>
        <p:txBody>
          <a:bodyPr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defRPr/>
            </a:pPr>
            <a:r>
              <a:rPr kumimoji="0" lang="ja-JP" altLang="en-US" sz="4050" b="1" u="sng" dirty="0">
                <a:solidFill>
                  <a:srgbClr val="FF3300"/>
                </a:solidFill>
                <a:latin typeface="HGPｺﾞｼｯｸE" panose="020B0900000000000000" pitchFamily="50" charset="-128"/>
                <a:ea typeface="HGPｺﾞｼｯｸE" panose="020B0900000000000000" pitchFamily="50" charset="-128"/>
              </a:rPr>
              <a:t>乱用犯罪</a:t>
            </a:r>
          </a:p>
        </p:txBody>
      </p:sp>
      <p:sp>
        <p:nvSpPr>
          <p:cNvPr id="11" name="テキスト ボックス 10">
            <a:extLst>
              <a:ext uri="{FF2B5EF4-FFF2-40B4-BE49-F238E27FC236}">
                <a16:creationId xmlns:a16="http://schemas.microsoft.com/office/drawing/2014/main" id="{61E22BD6-3EC9-4D50-8281-8C0ED4A241C8}"/>
              </a:ext>
            </a:extLst>
          </p:cNvPr>
          <p:cNvSpPr txBox="1"/>
          <p:nvPr/>
        </p:nvSpPr>
        <p:spPr>
          <a:xfrm>
            <a:off x="1638300" y="5526088"/>
            <a:ext cx="971550" cy="276225"/>
          </a:xfrm>
          <a:prstGeom prst="rect">
            <a:avLst/>
          </a:prstGeom>
          <a:noFill/>
        </p:spPr>
        <p:txBody>
          <a:bodyPr>
            <a:spAutoFit/>
          </a:bodyPr>
          <a:lstStyle/>
          <a:p>
            <a:pPr eaLnBrk="1" hangingPunct="1">
              <a:defRPr/>
            </a:pPr>
            <a:r>
              <a:rPr kumimoji="1" lang="en-US" altLang="ja-JP" sz="600" dirty="0">
                <a:latin typeface="+mn-ea"/>
                <a:ea typeface="+mn-ea"/>
              </a:rPr>
              <a:t>(</a:t>
            </a:r>
            <a:r>
              <a:rPr kumimoji="1" lang="ja-JP" altLang="en-US" sz="600" dirty="0">
                <a:latin typeface="+mn-ea"/>
                <a:ea typeface="+mn-ea"/>
              </a:rPr>
              <a:t>公財</a:t>
            </a:r>
            <a:r>
              <a:rPr kumimoji="1" lang="en-US" altLang="ja-JP" sz="600" dirty="0">
                <a:latin typeface="+mn-ea"/>
                <a:ea typeface="+mn-ea"/>
              </a:rPr>
              <a:t>)</a:t>
            </a:r>
            <a:r>
              <a:rPr kumimoji="1" lang="ja-JP" altLang="en-US" sz="600" dirty="0">
                <a:latin typeface="+mn-ea"/>
                <a:ea typeface="+mn-ea"/>
              </a:rPr>
              <a:t>麻薬・覚せい剤</a:t>
            </a:r>
            <a:endParaRPr kumimoji="1" lang="en-US" altLang="ja-JP" sz="600" dirty="0">
              <a:latin typeface="+mn-ea"/>
              <a:ea typeface="+mn-ea"/>
            </a:endParaRPr>
          </a:p>
          <a:p>
            <a:pPr eaLnBrk="1" hangingPunct="1">
              <a:defRPr/>
            </a:pPr>
            <a:r>
              <a:rPr lang="ja-JP" altLang="en-US" sz="600" dirty="0">
                <a:latin typeface="+mn-ea"/>
                <a:ea typeface="+mn-ea"/>
              </a:rPr>
              <a:t>乱用防止センター</a:t>
            </a:r>
            <a:endParaRPr kumimoji="1" lang="ja-JP" altLang="en-US" sz="600" dirty="0">
              <a:latin typeface="+mn-ea"/>
              <a:ea typeface="+mn-ea"/>
            </a:endParaRPr>
          </a:p>
        </p:txBody>
      </p:sp>
      <p:sp>
        <p:nvSpPr>
          <p:cNvPr id="73738" name="テキスト ボックス 1">
            <a:extLst>
              <a:ext uri="{FF2B5EF4-FFF2-40B4-BE49-F238E27FC236}">
                <a16:creationId xmlns:a16="http://schemas.microsoft.com/office/drawing/2014/main" id="{88C0F5AF-0B5F-4AD0-A66F-FDB376CC262E}"/>
              </a:ext>
            </a:extLst>
          </p:cNvPr>
          <p:cNvSpPr txBox="1">
            <a:spLocks noChangeArrowheads="1"/>
          </p:cNvSpPr>
          <p:nvPr/>
        </p:nvSpPr>
        <p:spPr bwMode="auto">
          <a:xfrm>
            <a:off x="971550" y="5997575"/>
            <a:ext cx="74168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eaLnBrk="1" hangingPunct="1">
              <a:lnSpc>
                <a:spcPct val="100000"/>
              </a:lnSpc>
              <a:spcBef>
                <a:spcPct val="0"/>
              </a:spcBef>
              <a:buClrTx/>
              <a:buFontTx/>
              <a:buNone/>
            </a:pPr>
            <a:r>
              <a:rPr kumimoji="0" lang="ja-JP" altLang="en-US" sz="4000" b="1">
                <a:solidFill>
                  <a:srgbClr val="FF0000"/>
                </a:solidFill>
                <a:latin typeface="Calibri" panose="020F0502020204030204" pitchFamily="34" charset="0"/>
                <a:ea typeface="メイリオ" panose="020B0604030504040204" pitchFamily="50" charset="-128"/>
              </a:rPr>
              <a:t>たった一度でも許されない！</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495"/>
                                        </p:tgtEl>
                                        <p:attrNameLst>
                                          <p:attrName>style.visibility</p:attrName>
                                        </p:attrNameLst>
                                      </p:cBhvr>
                                      <p:to>
                                        <p:strVal val="visible"/>
                                      </p:to>
                                    </p:set>
                                    <p:animEffect transition="in" filter="fade">
                                      <p:cBhvr>
                                        <p:cTn id="7" dur="1000"/>
                                        <p:tgtEl>
                                          <p:spTgt spid="63495"/>
                                        </p:tgtEl>
                                      </p:cBhvr>
                                    </p:animEffect>
                                    <p:anim calcmode="lin" valueType="num">
                                      <p:cBhvr>
                                        <p:cTn id="8" dur="1000" fill="hold"/>
                                        <p:tgtEl>
                                          <p:spTgt spid="63495"/>
                                        </p:tgtEl>
                                        <p:attrNameLst>
                                          <p:attrName>ppt_x</p:attrName>
                                        </p:attrNameLst>
                                      </p:cBhvr>
                                      <p:tavLst>
                                        <p:tav tm="0">
                                          <p:val>
                                            <p:strVal val="#ppt_x"/>
                                          </p:val>
                                        </p:tav>
                                        <p:tav tm="100000">
                                          <p:val>
                                            <p:strVal val="#ppt_x"/>
                                          </p:val>
                                        </p:tav>
                                      </p:tavLst>
                                    </p:anim>
                                    <p:anim calcmode="lin" valueType="num">
                                      <p:cBhvr>
                                        <p:cTn id="9" dur="1000" fill="hold"/>
                                        <p:tgtEl>
                                          <p:spTgt spid="6349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3735"/>
                                        </p:tgtEl>
                                        <p:attrNameLst>
                                          <p:attrName>style.visibility</p:attrName>
                                        </p:attrNameLst>
                                      </p:cBhvr>
                                      <p:to>
                                        <p:strVal val="visible"/>
                                      </p:to>
                                    </p:set>
                                    <p:anim calcmode="lin" valueType="num">
                                      <p:cBhvr additive="base">
                                        <p:cTn id="14" dur="2000" fill="hold"/>
                                        <p:tgtEl>
                                          <p:spTgt spid="73735"/>
                                        </p:tgtEl>
                                        <p:attrNameLst>
                                          <p:attrName>ppt_x</p:attrName>
                                        </p:attrNameLst>
                                      </p:cBhvr>
                                      <p:tavLst>
                                        <p:tav tm="0">
                                          <p:val>
                                            <p:strVal val="#ppt_x"/>
                                          </p:val>
                                        </p:tav>
                                        <p:tav tm="100000">
                                          <p:val>
                                            <p:strVal val="#ppt_x"/>
                                          </p:val>
                                        </p:tav>
                                      </p:tavLst>
                                    </p:anim>
                                    <p:anim calcmode="lin" valueType="num">
                                      <p:cBhvr additive="base">
                                        <p:cTn id="15" dur="2000" fill="hold"/>
                                        <p:tgtEl>
                                          <p:spTgt spid="7373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3497"/>
                                        </p:tgtEl>
                                        <p:attrNameLst>
                                          <p:attrName>style.visibility</p:attrName>
                                        </p:attrNameLst>
                                      </p:cBhvr>
                                      <p:to>
                                        <p:strVal val="visible"/>
                                      </p:to>
                                    </p:set>
                                    <p:anim calcmode="lin" valueType="num">
                                      <p:cBhvr additive="base">
                                        <p:cTn id="20" dur="2000" fill="hold"/>
                                        <p:tgtEl>
                                          <p:spTgt spid="63497"/>
                                        </p:tgtEl>
                                        <p:attrNameLst>
                                          <p:attrName>ppt_x</p:attrName>
                                        </p:attrNameLst>
                                      </p:cBhvr>
                                      <p:tavLst>
                                        <p:tav tm="0">
                                          <p:val>
                                            <p:strVal val="#ppt_x"/>
                                          </p:val>
                                        </p:tav>
                                        <p:tav tm="100000">
                                          <p:val>
                                            <p:strVal val="#ppt_x"/>
                                          </p:val>
                                        </p:tav>
                                      </p:tavLst>
                                    </p:anim>
                                    <p:anim calcmode="lin" valueType="num">
                                      <p:cBhvr additive="base">
                                        <p:cTn id="21" dur="2000" fill="hold"/>
                                        <p:tgtEl>
                                          <p:spTgt spid="63497"/>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73738"/>
                                        </p:tgtEl>
                                        <p:attrNameLst>
                                          <p:attrName>style.visibility</p:attrName>
                                        </p:attrNameLst>
                                      </p:cBhvr>
                                      <p:to>
                                        <p:strVal val="visible"/>
                                      </p:to>
                                    </p:set>
                                    <p:anim calcmode="lin" valueType="num">
                                      <p:cBhvr additive="base">
                                        <p:cTn id="25" dur="2000" fill="hold"/>
                                        <p:tgtEl>
                                          <p:spTgt spid="73738"/>
                                        </p:tgtEl>
                                        <p:attrNameLst>
                                          <p:attrName>ppt_x</p:attrName>
                                        </p:attrNameLst>
                                      </p:cBhvr>
                                      <p:tavLst>
                                        <p:tav tm="0">
                                          <p:val>
                                            <p:strVal val="#ppt_x"/>
                                          </p:val>
                                        </p:tav>
                                        <p:tav tm="100000">
                                          <p:val>
                                            <p:strVal val="#ppt_x"/>
                                          </p:val>
                                        </p:tav>
                                      </p:tavLst>
                                    </p:anim>
                                    <p:anim calcmode="lin" valueType="num">
                                      <p:cBhvr additive="base">
                                        <p:cTn id="26" dur="2000" fill="hold"/>
                                        <p:tgtEl>
                                          <p:spTgt spid="737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animBg="1"/>
      <p:bldP spid="73735" grpId="0"/>
      <p:bldP spid="63497" grpId="0" animBg="1"/>
      <p:bldP spid="73738"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6907213" y="1952625"/>
          <a:ext cx="1804987" cy="4905375"/>
        </p:xfrm>
        <a:graphic>
          <a:graphicData uri="http://schemas.openxmlformats.org/presentationml/2006/ole">
            <mc:AlternateContent xmlns:mc="http://schemas.openxmlformats.org/markup-compatibility/2006">
              <mc:Choice xmlns:v="urn:schemas-microsoft-com:vml" Requires="v">
                <p:oleObj name="Image" r:id="rId3" imgW="1804448" imgH="4905048" progId="Photoshop.Image.6">
                  <p:embed/>
                </p:oleObj>
              </mc:Choice>
              <mc:Fallback>
                <p:oleObj name="Image" r:id="rId3" imgW="1804448" imgH="4905048"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213" y="1952625"/>
                        <a:ext cx="1804987"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6" name="Text Box 3"/>
          <p:cNvSpPr txBox="1">
            <a:spLocks noChangeArrowheads="1"/>
          </p:cNvSpPr>
          <p:nvPr/>
        </p:nvSpPr>
        <p:spPr bwMode="auto">
          <a:xfrm>
            <a:off x="1108075" y="1371600"/>
            <a:ext cx="56737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lnSpc>
                <a:spcPct val="125000"/>
              </a:lnSpc>
            </a:pPr>
            <a:r>
              <a:rPr lang="ja-JP" altLang="en-US" sz="2800" b="1">
                <a:ea typeface="ＭＳ ゴシック" pitchFamily="49" charset="-128"/>
              </a:rPr>
              <a:t>みなさんが、毎日楽しく安全に、そして、安心して学校生活をおくれるように、学校生活に必要な</a:t>
            </a:r>
          </a:p>
          <a:p>
            <a:pPr eaLnBrk="1" hangingPunct="1">
              <a:lnSpc>
                <a:spcPct val="125000"/>
              </a:lnSpc>
            </a:pPr>
            <a:r>
              <a:rPr lang="ja-JP" altLang="en-US" sz="2800" b="1">
                <a:ea typeface="ＭＳ ゴシック" pitchFamily="49" charset="-128"/>
              </a:rPr>
              <a:t>保健衛生の仕事をしています。</a:t>
            </a:r>
          </a:p>
        </p:txBody>
      </p:sp>
      <p:graphicFrame>
        <p:nvGraphicFramePr>
          <p:cNvPr id="54275" name="Object 4"/>
          <p:cNvGraphicFramePr>
            <a:graphicFrameLocks noChangeAspect="1"/>
          </p:cNvGraphicFramePr>
          <p:nvPr>
            <p:extLst>
              <p:ext uri="{D42A27DB-BD31-4B8C-83A1-F6EECF244321}">
                <p14:modId xmlns:p14="http://schemas.microsoft.com/office/powerpoint/2010/main" val="56665147"/>
              </p:ext>
            </p:extLst>
          </p:nvPr>
        </p:nvGraphicFramePr>
        <p:xfrm>
          <a:off x="1469767" y="210339"/>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9767" y="210339"/>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1" name="AutoShape 19"/>
          <p:cNvSpPr>
            <a:spLocks noChangeArrowheads="1"/>
          </p:cNvSpPr>
          <p:nvPr/>
        </p:nvSpPr>
        <p:spPr bwMode="auto">
          <a:xfrm rot="-10265748">
            <a:off x="1846263" y="3781425"/>
            <a:ext cx="4679950" cy="3068638"/>
          </a:xfrm>
          <a:prstGeom prst="cloudCallout">
            <a:avLst>
              <a:gd name="adj1" fmla="val -41255"/>
              <a:gd name="adj2" fmla="val 47019"/>
            </a:avLst>
          </a:prstGeom>
          <a:solidFill>
            <a:schemeClr val="accent1">
              <a:lumMod val="20000"/>
              <a:lumOff val="80000"/>
            </a:schemeClr>
          </a:solidFill>
          <a:ln w="9525">
            <a:solidFill>
              <a:schemeClr val="tx1"/>
            </a:solidFill>
            <a:round/>
            <a:headEnd/>
            <a:tailEnd/>
          </a:ln>
        </p:spPr>
        <p:txBody>
          <a:bodyPr rot="10800000"/>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endParaRPr lang="ja-JP" altLang="ja-JP"/>
          </a:p>
        </p:txBody>
      </p:sp>
      <p:sp>
        <p:nvSpPr>
          <p:cNvPr id="141332" name="Text Box 20"/>
          <p:cNvSpPr txBox="1">
            <a:spLocks noChangeArrowheads="1"/>
          </p:cNvSpPr>
          <p:nvPr/>
        </p:nvSpPr>
        <p:spPr bwMode="auto">
          <a:xfrm>
            <a:off x="2667000" y="4343400"/>
            <a:ext cx="3350342" cy="2246769"/>
          </a:xfrm>
          <a:prstGeom prst="rect">
            <a:avLst/>
          </a:prstGeom>
          <a:noFill/>
          <a:ln w="9525">
            <a:noFill/>
            <a:miter lim="800000"/>
            <a:headEnd/>
            <a:tailEnd/>
          </a:ln>
          <a:effectLst/>
        </p:spPr>
        <p:txBody>
          <a:bodyPr wrap="squar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eaLnBrk="1" hangingPunct="1">
              <a:spcBef>
                <a:spcPct val="50000"/>
              </a:spcBef>
            </a:pPr>
            <a:r>
              <a:rPr lang="ja-JP" altLang="en-US" sz="2000" b="1" dirty="0">
                <a:effectLst>
                  <a:outerShdw blurRad="38100" dist="38100" dir="2700000" algn="tl">
                    <a:srgbClr val="C0C0C0"/>
                  </a:outerShdw>
                </a:effectLst>
              </a:rPr>
              <a:t>飲料水・プールの水質検査</a:t>
            </a:r>
          </a:p>
          <a:p>
            <a:pPr eaLnBrk="1" hangingPunct="1">
              <a:spcBef>
                <a:spcPct val="50000"/>
              </a:spcBef>
            </a:pPr>
            <a:r>
              <a:rPr lang="ja-JP" altLang="en-US" sz="2000" b="1" dirty="0">
                <a:effectLst>
                  <a:outerShdw blurRad="38100" dist="38100" dir="2700000" algn="tl">
                    <a:srgbClr val="C0C0C0"/>
                  </a:outerShdw>
                </a:effectLst>
              </a:rPr>
              <a:t>教室内の空気等の検査</a:t>
            </a:r>
          </a:p>
          <a:p>
            <a:pPr eaLnBrk="1" hangingPunct="1">
              <a:spcBef>
                <a:spcPct val="50000"/>
              </a:spcBef>
            </a:pPr>
            <a:r>
              <a:rPr lang="ja-JP" altLang="en-US" sz="2000" b="1" dirty="0">
                <a:effectLst>
                  <a:outerShdw blurRad="38100" dist="38100" dir="2700000" algn="tl">
                    <a:srgbClr val="C0C0C0"/>
                  </a:outerShdw>
                </a:effectLst>
              </a:rPr>
              <a:t>照度検査</a:t>
            </a:r>
            <a:endParaRPr lang="en-US" altLang="ja-JP" sz="2000" b="1" dirty="0">
              <a:effectLst>
                <a:outerShdw blurRad="38100" dist="38100" dir="2700000" algn="tl">
                  <a:srgbClr val="C0C0C0"/>
                </a:outerShdw>
              </a:effectLst>
            </a:endParaRPr>
          </a:p>
          <a:p>
            <a:pPr eaLnBrk="1" hangingPunct="1">
              <a:spcBef>
                <a:spcPct val="50000"/>
              </a:spcBef>
            </a:pPr>
            <a:r>
              <a:rPr lang="ja-JP" altLang="en-US" sz="2000" b="1" dirty="0">
                <a:effectLst>
                  <a:outerShdw blurRad="38100" dist="38100" dir="2700000" algn="tl">
                    <a:srgbClr val="C0C0C0"/>
                  </a:outerShdw>
                </a:effectLst>
              </a:rPr>
              <a:t>騒音検査</a:t>
            </a:r>
          </a:p>
          <a:p>
            <a:pPr eaLnBrk="1" hangingPunct="1">
              <a:spcBef>
                <a:spcPct val="50000"/>
              </a:spcBef>
            </a:pPr>
            <a:r>
              <a:rPr lang="ja-JP" altLang="en-US" sz="2000" b="1" dirty="0">
                <a:effectLst>
                  <a:outerShdw blurRad="38100" dist="38100" dir="2700000" algn="tl">
                    <a:srgbClr val="C0C0C0"/>
                  </a:outerShdw>
                </a:effectLst>
              </a:rPr>
              <a:t>などです。</a:t>
            </a:r>
          </a:p>
        </p:txBody>
      </p:sp>
      <p:sp>
        <p:nvSpPr>
          <p:cNvPr id="54286" name="Text Box 2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000">
                <a:solidFill>
                  <a:schemeClr val="tx1"/>
                </a:solidFill>
                <a:latin typeface="Arial" charset="0"/>
                <a:ea typeface="ＭＳ 明朝" pitchFamily="17" charset="-128"/>
              </a:defRPr>
            </a:lvl1pPr>
            <a:lvl2pPr marL="742950" indent="-285750" eaLnBrk="0" hangingPunct="0">
              <a:defRPr kumimoji="1" sz="1000">
                <a:solidFill>
                  <a:schemeClr val="tx1"/>
                </a:solidFill>
                <a:latin typeface="Arial" charset="0"/>
                <a:ea typeface="ＭＳ 明朝" pitchFamily="17" charset="-128"/>
              </a:defRPr>
            </a:lvl2pPr>
            <a:lvl3pPr marL="1143000" indent="-228600" eaLnBrk="0" hangingPunct="0">
              <a:defRPr kumimoji="1" sz="1000">
                <a:solidFill>
                  <a:schemeClr val="tx1"/>
                </a:solidFill>
                <a:latin typeface="Arial" charset="0"/>
                <a:ea typeface="ＭＳ 明朝" pitchFamily="17" charset="-128"/>
              </a:defRPr>
            </a:lvl3pPr>
            <a:lvl4pPr marL="1600200" indent="-228600" eaLnBrk="0" hangingPunct="0">
              <a:defRPr kumimoji="1" sz="1000">
                <a:solidFill>
                  <a:schemeClr val="tx1"/>
                </a:solidFill>
                <a:latin typeface="Arial" charset="0"/>
                <a:ea typeface="ＭＳ 明朝" pitchFamily="17" charset="-128"/>
              </a:defRPr>
            </a:lvl4pPr>
            <a:lvl5pPr marL="2057400" indent="-228600" eaLnBrk="0" hangingPunct="0">
              <a:defRPr kumimoji="1" sz="1000">
                <a:solidFill>
                  <a:schemeClr val="tx1"/>
                </a:solidFill>
                <a:latin typeface="Arial" charset="0"/>
                <a:ea typeface="ＭＳ 明朝" pitchFamily="17" charset="-128"/>
              </a:defRPr>
            </a:lvl5pPr>
            <a:lvl6pPr marL="2514600" indent="-228600" eaLnBrk="0" fontAlgn="base" hangingPunct="0">
              <a:spcBef>
                <a:spcPct val="0"/>
              </a:spcBef>
              <a:spcAft>
                <a:spcPct val="0"/>
              </a:spcAft>
              <a:defRPr kumimoji="1" sz="1000">
                <a:solidFill>
                  <a:schemeClr val="tx1"/>
                </a:solidFill>
                <a:latin typeface="Arial" charset="0"/>
                <a:ea typeface="ＭＳ 明朝" pitchFamily="17" charset="-128"/>
              </a:defRPr>
            </a:lvl6pPr>
            <a:lvl7pPr marL="2971800" indent="-228600" eaLnBrk="0" fontAlgn="base" hangingPunct="0">
              <a:spcBef>
                <a:spcPct val="0"/>
              </a:spcBef>
              <a:spcAft>
                <a:spcPct val="0"/>
              </a:spcAft>
              <a:defRPr kumimoji="1" sz="1000">
                <a:solidFill>
                  <a:schemeClr val="tx1"/>
                </a:solidFill>
                <a:latin typeface="Arial" charset="0"/>
                <a:ea typeface="ＭＳ 明朝" pitchFamily="17" charset="-128"/>
              </a:defRPr>
            </a:lvl7pPr>
            <a:lvl8pPr marL="3429000" indent="-228600" eaLnBrk="0" fontAlgn="base" hangingPunct="0">
              <a:spcBef>
                <a:spcPct val="0"/>
              </a:spcBef>
              <a:spcAft>
                <a:spcPct val="0"/>
              </a:spcAft>
              <a:defRPr kumimoji="1" sz="1000">
                <a:solidFill>
                  <a:schemeClr val="tx1"/>
                </a:solidFill>
                <a:latin typeface="Arial" charset="0"/>
                <a:ea typeface="ＭＳ 明朝" pitchFamily="17" charset="-128"/>
              </a:defRPr>
            </a:lvl8pPr>
            <a:lvl9pPr marL="3886200" indent="-228600" eaLnBrk="0" fontAlgn="base" hangingPunct="0">
              <a:spcBef>
                <a:spcPct val="0"/>
              </a:spcBef>
              <a:spcAft>
                <a:spcPct val="0"/>
              </a:spcAft>
              <a:defRPr kumimoji="1" sz="1000">
                <a:solidFill>
                  <a:schemeClr val="tx1"/>
                </a:solidFill>
                <a:latin typeface="Arial" charset="0"/>
                <a:ea typeface="ＭＳ 明朝" pitchFamily="17" charset="-128"/>
              </a:defRPr>
            </a:lvl9pPr>
          </a:lstStyle>
          <a:p>
            <a:pPr algn="ctr" eaLnBrk="1" hangingPunct="1">
              <a:spcBef>
                <a:spcPct val="50000"/>
              </a:spcBef>
            </a:pPr>
            <a:r>
              <a:rPr lang="ja-JP" altLang="en-US" sz="1200">
                <a:latin typeface="Times New Roman" pitchFamily="18" charset="0"/>
                <a:ea typeface="ＭＳ Ｐゴシック" charset="-128"/>
              </a:rPr>
              <a:t>くすりの適正使用協議会</a:t>
            </a:r>
          </a:p>
        </p:txBody>
      </p:sp>
    </p:spTree>
    <p:extLst>
      <p:ext uri="{BB962C8B-B14F-4D97-AF65-F5344CB8AC3E}">
        <p14:creationId xmlns:p14="http://schemas.microsoft.com/office/powerpoint/2010/main" val="39475326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0290" name="タイトル 1" hidden="1"/>
          <p:cNvSpPr>
            <a:spLocks noGrp="1"/>
          </p:cNvSpPr>
          <p:nvPr>
            <p:ph type="title"/>
          </p:nvPr>
        </p:nvSpPr>
        <p:spPr/>
        <p:txBody>
          <a:bodyPr/>
          <a:lstStyle/>
          <a:p>
            <a:pPr eaLnBrk="1" hangingPunct="1"/>
            <a:endParaRPr lang="ja-JP" altLang="en-US"/>
          </a:p>
        </p:txBody>
      </p:sp>
      <p:pic>
        <p:nvPicPr>
          <p:cNvPr id="140291"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rtlCol="0">
            <a:normAutofit/>
          </a:bodyPr>
          <a:lstStyle/>
          <a:p>
            <a:pPr eaLnBrk="1" fontAlgn="auto" hangingPunct="1">
              <a:spcAft>
                <a:spcPts val="0"/>
              </a:spcAft>
              <a:defRPr/>
            </a:pPr>
            <a:r>
              <a:rPr lang="ja-JP" altLang="en-US" dirty="0">
                <a:latin typeface="+mn-ea"/>
                <a:ea typeface="+mn-ea"/>
              </a:rPr>
              <a:t>薬物乱用は・・・</a:t>
            </a:r>
          </a:p>
        </p:txBody>
      </p:sp>
      <p:pic>
        <p:nvPicPr>
          <p:cNvPr id="138243"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タイトル 1" hidden="1"/>
          <p:cNvSpPr>
            <a:spLocks noGrp="1"/>
          </p:cNvSpPr>
          <p:nvPr>
            <p:ph type="title"/>
          </p:nvPr>
        </p:nvSpPr>
        <p:spPr/>
        <p:txBody>
          <a:bodyPr/>
          <a:lstStyle/>
          <a:p>
            <a:pPr eaLnBrk="1" hangingPunct="1"/>
            <a:endParaRPr lang="ja-JP" altLang="en-US"/>
          </a:p>
        </p:txBody>
      </p:sp>
      <p:pic>
        <p:nvPicPr>
          <p:cNvPr id="142339"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タイトル 1" hidden="1"/>
          <p:cNvSpPr>
            <a:spLocks noGrp="1"/>
          </p:cNvSpPr>
          <p:nvPr>
            <p:ph type="title"/>
          </p:nvPr>
        </p:nvSpPr>
        <p:spPr/>
        <p:txBody>
          <a:bodyPr/>
          <a:lstStyle/>
          <a:p>
            <a:pPr eaLnBrk="1" hangingPunct="1"/>
            <a:endParaRPr lang="ja-JP" altLang="en-US"/>
          </a:p>
        </p:txBody>
      </p:sp>
      <p:pic>
        <p:nvPicPr>
          <p:cNvPr id="144387"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タイトル 1" hidden="1"/>
          <p:cNvSpPr>
            <a:spLocks noGrp="1"/>
          </p:cNvSpPr>
          <p:nvPr>
            <p:ph type="title"/>
          </p:nvPr>
        </p:nvSpPr>
        <p:spPr/>
        <p:txBody>
          <a:bodyPr/>
          <a:lstStyle/>
          <a:p>
            <a:pPr eaLnBrk="1" hangingPunct="1"/>
            <a:endParaRPr lang="ja-JP" altLang="en-US"/>
          </a:p>
        </p:txBody>
      </p:sp>
      <p:pic>
        <p:nvPicPr>
          <p:cNvPr id="146435"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タイトル 1" hidden="1"/>
          <p:cNvSpPr>
            <a:spLocks noGrp="1"/>
          </p:cNvSpPr>
          <p:nvPr>
            <p:ph type="title"/>
          </p:nvPr>
        </p:nvSpPr>
        <p:spPr/>
        <p:txBody>
          <a:bodyPr/>
          <a:lstStyle/>
          <a:p>
            <a:pPr eaLnBrk="1" hangingPunct="1"/>
            <a:endParaRPr lang="ja-JP" altLang="en-US"/>
          </a:p>
        </p:txBody>
      </p:sp>
      <p:pic>
        <p:nvPicPr>
          <p:cNvPr id="148483"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rtlCol="0">
            <a:normAutofit/>
          </a:bodyPr>
          <a:lstStyle/>
          <a:p>
            <a:pPr eaLnBrk="1" fontAlgn="auto" hangingPunct="1">
              <a:spcAft>
                <a:spcPts val="0"/>
              </a:spcAft>
              <a:defRPr/>
            </a:pPr>
            <a:r>
              <a:rPr lang="ja-JP" altLang="en-US" sz="3600">
                <a:latin typeface="+mn-ea"/>
                <a:ea typeface="+mn-ea"/>
              </a:rPr>
              <a:t>こんな言葉にだまされないで！</a:t>
            </a:r>
            <a:endParaRPr lang="ja-JP" altLang="en-US" sz="3600" dirty="0">
              <a:latin typeface="+mn-ea"/>
              <a:ea typeface="+mn-ea"/>
            </a:endParaRPr>
          </a:p>
        </p:txBody>
      </p:sp>
      <p:pic>
        <p:nvPicPr>
          <p:cNvPr id="152579"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タイトル 1" hidden="1"/>
          <p:cNvSpPr>
            <a:spLocks noGrp="1"/>
          </p:cNvSpPr>
          <p:nvPr>
            <p:ph type="title"/>
          </p:nvPr>
        </p:nvSpPr>
        <p:spPr/>
        <p:txBody>
          <a:bodyPr/>
          <a:lstStyle/>
          <a:p>
            <a:pPr eaLnBrk="1" hangingPunct="1"/>
            <a:endParaRPr lang="ja-JP" altLang="en-US"/>
          </a:p>
        </p:txBody>
      </p:sp>
      <p:pic>
        <p:nvPicPr>
          <p:cNvPr id="154627"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タイトル 1" hidden="1"/>
          <p:cNvSpPr>
            <a:spLocks noGrp="1"/>
          </p:cNvSpPr>
          <p:nvPr>
            <p:ph type="title"/>
          </p:nvPr>
        </p:nvSpPr>
        <p:spPr/>
        <p:txBody>
          <a:bodyPr/>
          <a:lstStyle/>
          <a:p>
            <a:pPr eaLnBrk="1" hangingPunct="1"/>
            <a:endParaRPr lang="ja-JP" altLang="en-US"/>
          </a:p>
        </p:txBody>
      </p:sp>
      <p:pic>
        <p:nvPicPr>
          <p:cNvPr id="156675"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タイトル 1" hidden="1"/>
          <p:cNvSpPr>
            <a:spLocks noGrp="1"/>
          </p:cNvSpPr>
          <p:nvPr>
            <p:ph type="title"/>
          </p:nvPr>
        </p:nvSpPr>
        <p:spPr/>
        <p:txBody>
          <a:bodyPr/>
          <a:lstStyle/>
          <a:p>
            <a:pPr eaLnBrk="1" hangingPunct="1"/>
            <a:r>
              <a:rPr lang="ja-JP" altLang="en-US" sz="2800"/>
              <a:t>危険な薬物の例</a:t>
            </a:r>
          </a:p>
        </p:txBody>
      </p:sp>
      <p:pic>
        <p:nvPicPr>
          <p:cNvPr id="150531"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C:\Users\kazuya\Desktop\S11000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404813"/>
            <a:ext cx="8534400" cy="6264275"/>
          </a:xfrm>
          <a:noFill/>
        </p:spPr>
      </p:pic>
    </p:spTree>
    <p:extLst>
      <p:ext uri="{BB962C8B-B14F-4D97-AF65-F5344CB8AC3E}">
        <p14:creationId xmlns:p14="http://schemas.microsoft.com/office/powerpoint/2010/main" val="20551329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タイトル 1" hidden="1"/>
          <p:cNvSpPr>
            <a:spLocks noGrp="1"/>
          </p:cNvSpPr>
          <p:nvPr>
            <p:ph type="title"/>
          </p:nvPr>
        </p:nvSpPr>
        <p:spPr/>
        <p:txBody>
          <a:bodyPr>
            <a:normAutofit fontScale="90000"/>
          </a:bodyPr>
          <a:lstStyle/>
          <a:p>
            <a:pPr eaLnBrk="1" hangingPunct="1"/>
            <a:r>
              <a:rPr lang="ja-JP" altLang="en-US" sz="4000"/>
              <a:t>危険な薬物は脳に直接作用します</a:t>
            </a:r>
          </a:p>
        </p:txBody>
      </p:sp>
      <p:pic>
        <p:nvPicPr>
          <p:cNvPr id="158723"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タイトル 1" hidden="1"/>
          <p:cNvSpPr>
            <a:spLocks noGrp="1"/>
          </p:cNvSpPr>
          <p:nvPr>
            <p:ph type="title"/>
          </p:nvPr>
        </p:nvSpPr>
        <p:spPr/>
        <p:txBody>
          <a:bodyPr>
            <a:normAutofit fontScale="90000"/>
          </a:bodyPr>
          <a:lstStyle/>
          <a:p>
            <a:pPr eaLnBrk="1" hangingPunct="1"/>
            <a:r>
              <a:rPr lang="ja-JP" altLang="en-US" sz="4000"/>
              <a:t>脳は、スーパーコンピューター！を超える</a:t>
            </a:r>
          </a:p>
        </p:txBody>
      </p:sp>
      <p:pic>
        <p:nvPicPr>
          <p:cNvPr id="160771"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タイトル 1" hidden="1"/>
          <p:cNvSpPr>
            <a:spLocks noGrp="1"/>
          </p:cNvSpPr>
          <p:nvPr>
            <p:ph type="title"/>
          </p:nvPr>
        </p:nvSpPr>
        <p:spPr/>
        <p:txBody>
          <a:bodyPr/>
          <a:lstStyle/>
          <a:p>
            <a:pPr eaLnBrk="1" hangingPunct="1"/>
            <a:r>
              <a:rPr lang="ja-JP" altLang="en-US" sz="4000"/>
              <a:t>薬物を使うと・・・</a:t>
            </a:r>
          </a:p>
        </p:txBody>
      </p:sp>
      <p:pic>
        <p:nvPicPr>
          <p:cNvPr id="162819"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タイトル 1" hidden="1"/>
          <p:cNvSpPr>
            <a:spLocks noGrp="1"/>
          </p:cNvSpPr>
          <p:nvPr>
            <p:ph type="title"/>
          </p:nvPr>
        </p:nvSpPr>
        <p:spPr/>
        <p:txBody>
          <a:bodyPr/>
          <a:lstStyle/>
          <a:p>
            <a:pPr eaLnBrk="1" hangingPunct="1"/>
            <a:endParaRPr lang="ja-JP" altLang="en-US"/>
          </a:p>
        </p:txBody>
      </p:sp>
      <p:pic>
        <p:nvPicPr>
          <p:cNvPr id="164867"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図 1">
            <a:extLst>
              <a:ext uri="{FF2B5EF4-FFF2-40B4-BE49-F238E27FC236}">
                <a16:creationId xmlns:a16="http://schemas.microsoft.com/office/drawing/2014/main" id="{716E00A8-210E-4AB5-A2ED-52559D1F3E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050"/>
            <a:ext cx="74914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a:extLst>
              <a:ext uri="{FF2B5EF4-FFF2-40B4-BE49-F238E27FC236}">
                <a16:creationId xmlns:a16="http://schemas.microsoft.com/office/drawing/2014/main" id="{BC2B1BCF-FF87-43A1-BECB-36A2EC264DCF}"/>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8585200" cy="5645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dir="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タイトル 1" hidden="1"/>
          <p:cNvSpPr>
            <a:spLocks noGrp="1"/>
          </p:cNvSpPr>
          <p:nvPr>
            <p:ph type="title"/>
          </p:nvPr>
        </p:nvSpPr>
        <p:spPr/>
        <p:txBody>
          <a:bodyPr>
            <a:normAutofit fontScale="90000"/>
          </a:bodyPr>
          <a:lstStyle/>
          <a:p>
            <a:pPr eaLnBrk="1" hangingPunct="1"/>
            <a:r>
              <a:rPr lang="ja-JP" altLang="en-US" sz="4000"/>
              <a:t>気付かないうちに薬物の量が</a:t>
            </a:r>
            <a:br>
              <a:rPr lang="en-US" altLang="ja-JP" sz="4000"/>
            </a:br>
            <a:r>
              <a:rPr lang="ja-JP" altLang="en-US" sz="4000"/>
              <a:t>増えてくる！</a:t>
            </a:r>
          </a:p>
        </p:txBody>
      </p:sp>
      <p:pic>
        <p:nvPicPr>
          <p:cNvPr id="166915"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タイトル 1" hidden="1"/>
          <p:cNvSpPr>
            <a:spLocks noGrp="1"/>
          </p:cNvSpPr>
          <p:nvPr>
            <p:ph type="title"/>
          </p:nvPr>
        </p:nvSpPr>
        <p:spPr/>
        <p:txBody>
          <a:bodyPr>
            <a:normAutofit fontScale="90000"/>
          </a:bodyPr>
          <a:lstStyle/>
          <a:p>
            <a:pPr eaLnBrk="1" hangingPunct="1"/>
            <a:r>
              <a:rPr lang="ja-JP" altLang="en-US" sz="4000"/>
              <a:t>薬物以外のことが考えられない！</a:t>
            </a:r>
          </a:p>
        </p:txBody>
      </p:sp>
      <p:pic>
        <p:nvPicPr>
          <p:cNvPr id="168963"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タイトル 1" hidden="1"/>
          <p:cNvSpPr>
            <a:spLocks noGrp="1"/>
          </p:cNvSpPr>
          <p:nvPr>
            <p:ph type="title"/>
          </p:nvPr>
        </p:nvSpPr>
        <p:spPr/>
        <p:txBody>
          <a:bodyPr>
            <a:normAutofit fontScale="90000"/>
          </a:bodyPr>
          <a:lstStyle/>
          <a:p>
            <a:pPr eaLnBrk="1" hangingPunct="1"/>
            <a:r>
              <a:rPr lang="ja-JP" altLang="en-US" sz="4000"/>
              <a:t>幻覚や妄想が収まったり、一見、</a:t>
            </a:r>
            <a:br>
              <a:rPr lang="en-US" altLang="ja-JP" sz="4000"/>
            </a:br>
            <a:r>
              <a:rPr lang="ja-JP" altLang="en-US" sz="4000"/>
              <a:t>普通に戻ったように見えても・・・</a:t>
            </a:r>
          </a:p>
        </p:txBody>
      </p:sp>
      <p:pic>
        <p:nvPicPr>
          <p:cNvPr id="171011"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テキスト ボックス 1">
            <a:extLst>
              <a:ext uri="{FF2B5EF4-FFF2-40B4-BE49-F238E27FC236}">
                <a16:creationId xmlns:a16="http://schemas.microsoft.com/office/drawing/2014/main" id="{C1D23A57-5578-4553-B541-406AFFAD605C}"/>
              </a:ext>
            </a:extLst>
          </p:cNvPr>
          <p:cNvSpPr txBox="1">
            <a:spLocks noChangeArrowheads="1"/>
          </p:cNvSpPr>
          <p:nvPr/>
        </p:nvSpPr>
        <p:spPr bwMode="auto">
          <a:xfrm>
            <a:off x="1835150" y="768350"/>
            <a:ext cx="64817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ja-JP" altLang="en-US" sz="3300" b="1">
                <a:solidFill>
                  <a:srgbClr val="FF0000"/>
                </a:solidFill>
                <a:latin typeface="Arial" panose="020B0604020202020204" pitchFamily="34" charset="0"/>
                <a:ea typeface="メイリオ" panose="020B0604030504040204" pitchFamily="50" charset="-128"/>
              </a:rPr>
              <a:t>なぜ、薬物乱用はいけないのか</a:t>
            </a:r>
          </a:p>
        </p:txBody>
      </p:sp>
      <p:sp>
        <p:nvSpPr>
          <p:cNvPr id="109571" name="テキスト ボックス 2">
            <a:extLst>
              <a:ext uri="{FF2B5EF4-FFF2-40B4-BE49-F238E27FC236}">
                <a16:creationId xmlns:a16="http://schemas.microsoft.com/office/drawing/2014/main" id="{03DBF762-DA68-49F3-992D-369DBEF56FDD}"/>
              </a:ext>
            </a:extLst>
          </p:cNvPr>
          <p:cNvSpPr txBox="1">
            <a:spLocks noChangeArrowheads="1"/>
          </p:cNvSpPr>
          <p:nvPr/>
        </p:nvSpPr>
        <p:spPr bwMode="auto">
          <a:xfrm>
            <a:off x="319088" y="1751013"/>
            <a:ext cx="8713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en-US" altLang="ja-JP" sz="3200">
                <a:latin typeface="Arial" panose="020B0604020202020204" pitchFamily="34" charset="0"/>
                <a:ea typeface="メイリオ" panose="020B0604030504040204" pitchFamily="50" charset="-128"/>
              </a:rPr>
              <a:t>1.</a:t>
            </a:r>
            <a:r>
              <a:rPr lang="ja-JP" altLang="en-US" sz="3200">
                <a:latin typeface="Arial" panose="020B0604020202020204" pitchFamily="34" charset="0"/>
                <a:ea typeface="メイリオ" panose="020B0604030504040204" pitchFamily="50" charset="-128"/>
              </a:rPr>
              <a:t>脳がおかされ心も身体もメチャメチャになる</a:t>
            </a:r>
          </a:p>
        </p:txBody>
      </p:sp>
      <p:sp>
        <p:nvSpPr>
          <p:cNvPr id="109572" name="テキスト ボックス 4">
            <a:extLst>
              <a:ext uri="{FF2B5EF4-FFF2-40B4-BE49-F238E27FC236}">
                <a16:creationId xmlns:a16="http://schemas.microsoft.com/office/drawing/2014/main" id="{FB513B9D-44DD-4B37-B7DB-D57023B4643F}"/>
              </a:ext>
            </a:extLst>
          </p:cNvPr>
          <p:cNvSpPr txBox="1">
            <a:spLocks noChangeArrowheads="1"/>
          </p:cNvSpPr>
          <p:nvPr/>
        </p:nvSpPr>
        <p:spPr bwMode="auto">
          <a:xfrm>
            <a:off x="314325" y="2341563"/>
            <a:ext cx="9028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en-US" altLang="ja-JP" sz="3600">
                <a:latin typeface="Arial" panose="020B0604020202020204" pitchFamily="34" charset="0"/>
                <a:ea typeface="メイリオ" panose="020B0604030504040204" pitchFamily="50" charset="-128"/>
              </a:rPr>
              <a:t>2.</a:t>
            </a:r>
            <a:r>
              <a:rPr lang="ja-JP" altLang="en-US" sz="3600">
                <a:latin typeface="Arial" panose="020B0604020202020204" pitchFamily="34" charset="0"/>
                <a:ea typeface="メイリオ" panose="020B0604030504040204" pitchFamily="50" charset="-128"/>
              </a:rPr>
              <a:t>自分の意志ではやめれなくなる</a:t>
            </a:r>
            <a:endParaRPr lang="en-US" altLang="ja-JP" sz="3600">
              <a:latin typeface="Arial" panose="020B0604020202020204" pitchFamily="34" charset="0"/>
              <a:ea typeface="メイリオ" panose="020B0604030504040204" pitchFamily="50" charset="-128"/>
            </a:endParaRPr>
          </a:p>
        </p:txBody>
      </p:sp>
      <p:sp>
        <p:nvSpPr>
          <p:cNvPr id="109573" name="テキスト ボックス 5">
            <a:extLst>
              <a:ext uri="{FF2B5EF4-FFF2-40B4-BE49-F238E27FC236}">
                <a16:creationId xmlns:a16="http://schemas.microsoft.com/office/drawing/2014/main" id="{26D5A769-C4F6-40AE-9D9C-525710B19663}"/>
              </a:ext>
            </a:extLst>
          </p:cNvPr>
          <p:cNvSpPr txBox="1">
            <a:spLocks noChangeArrowheads="1"/>
          </p:cNvSpPr>
          <p:nvPr/>
        </p:nvSpPr>
        <p:spPr bwMode="auto">
          <a:xfrm>
            <a:off x="285750" y="2971800"/>
            <a:ext cx="7477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en-US" altLang="ja-JP" sz="3600">
                <a:latin typeface="Arial" panose="020B0604020202020204" pitchFamily="34" charset="0"/>
                <a:ea typeface="メイリオ" panose="020B0604030504040204" pitchFamily="50" charset="-128"/>
              </a:rPr>
              <a:t>3.</a:t>
            </a:r>
            <a:r>
              <a:rPr lang="ja-JP" altLang="en-US" sz="3600">
                <a:latin typeface="Arial" panose="020B0604020202020204" pitchFamily="34" charset="0"/>
                <a:ea typeface="メイリオ" panose="020B0604030504040204" pitchFamily="50" charset="-128"/>
              </a:rPr>
              <a:t>薬物乱用により凶悪な事件発生</a:t>
            </a:r>
            <a:endParaRPr lang="en-US" altLang="ja-JP" sz="3600">
              <a:latin typeface="Arial" panose="020B0604020202020204" pitchFamily="34" charset="0"/>
              <a:ea typeface="メイリオ" panose="020B0604030504040204" pitchFamily="50" charset="-128"/>
            </a:endParaRPr>
          </a:p>
        </p:txBody>
      </p:sp>
      <p:sp>
        <p:nvSpPr>
          <p:cNvPr id="109574" name="テキスト ボックス 6">
            <a:extLst>
              <a:ext uri="{FF2B5EF4-FFF2-40B4-BE49-F238E27FC236}">
                <a16:creationId xmlns:a16="http://schemas.microsoft.com/office/drawing/2014/main" id="{7C55246C-2B82-4F60-9607-2EF1EC7DDFB0}"/>
              </a:ext>
            </a:extLst>
          </p:cNvPr>
          <p:cNvSpPr txBox="1">
            <a:spLocks noChangeArrowheads="1"/>
          </p:cNvSpPr>
          <p:nvPr/>
        </p:nvSpPr>
        <p:spPr bwMode="auto">
          <a:xfrm>
            <a:off x="292100" y="3679825"/>
            <a:ext cx="7186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en-US" altLang="ja-JP" sz="3600">
                <a:latin typeface="Arial" panose="020B0604020202020204" pitchFamily="34" charset="0"/>
                <a:ea typeface="メイリオ" panose="020B0604030504040204" pitchFamily="50" charset="-128"/>
              </a:rPr>
              <a:t>4.</a:t>
            </a:r>
            <a:r>
              <a:rPr lang="ja-JP" altLang="en-US" sz="3600">
                <a:latin typeface="Arial" panose="020B0604020202020204" pitchFamily="34" charset="0"/>
                <a:ea typeface="メイリオ" panose="020B0604030504040204" pitchFamily="50" charset="-128"/>
              </a:rPr>
              <a:t>薬物欲しさに犯罪をおかす</a:t>
            </a:r>
            <a:endParaRPr lang="en-US" altLang="ja-JP" sz="3600">
              <a:latin typeface="Arial" panose="020B0604020202020204" pitchFamily="34" charset="0"/>
              <a:ea typeface="メイリオ" panose="020B0604030504040204" pitchFamily="50" charset="-128"/>
            </a:endParaRPr>
          </a:p>
        </p:txBody>
      </p:sp>
      <p:sp>
        <p:nvSpPr>
          <p:cNvPr id="109575" name="テキスト ボックス 8">
            <a:extLst>
              <a:ext uri="{FF2B5EF4-FFF2-40B4-BE49-F238E27FC236}">
                <a16:creationId xmlns:a16="http://schemas.microsoft.com/office/drawing/2014/main" id="{4D462713-E6D6-464C-901F-EACEEA5FCFCC}"/>
              </a:ext>
            </a:extLst>
          </p:cNvPr>
          <p:cNvSpPr txBox="1">
            <a:spLocks noChangeArrowheads="1"/>
          </p:cNvSpPr>
          <p:nvPr/>
        </p:nvSpPr>
        <p:spPr bwMode="auto">
          <a:xfrm>
            <a:off x="285750" y="4333875"/>
            <a:ext cx="6940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en-US" altLang="ja-JP" sz="3600">
                <a:latin typeface="Arial" panose="020B0604020202020204" pitchFamily="34" charset="0"/>
                <a:ea typeface="メイリオ" panose="020B0604030504040204" pitchFamily="50" charset="-128"/>
              </a:rPr>
              <a:t>5.</a:t>
            </a:r>
            <a:r>
              <a:rPr lang="ja-JP" altLang="en-US" sz="3600">
                <a:latin typeface="Arial" panose="020B0604020202020204" pitchFamily="34" charset="0"/>
                <a:ea typeface="メイリオ" panose="020B0604030504040204" pitchFamily="50" charset="-128"/>
              </a:rPr>
              <a:t>法律で禁止　重い罰をうける</a:t>
            </a:r>
            <a:endParaRPr lang="en-US" altLang="ja-JP" sz="3600">
              <a:latin typeface="Arial" panose="020B0604020202020204" pitchFamily="34" charset="0"/>
              <a:ea typeface="メイリオ" panose="020B0604030504040204" pitchFamily="50" charset="-128"/>
            </a:endParaRPr>
          </a:p>
        </p:txBody>
      </p:sp>
      <p:sp>
        <p:nvSpPr>
          <p:cNvPr id="109576" name="テキスト ボックス 9">
            <a:extLst>
              <a:ext uri="{FF2B5EF4-FFF2-40B4-BE49-F238E27FC236}">
                <a16:creationId xmlns:a16="http://schemas.microsoft.com/office/drawing/2014/main" id="{31490A57-2537-41E8-AB39-B08A41A0801A}"/>
              </a:ext>
            </a:extLst>
          </p:cNvPr>
          <p:cNvSpPr txBox="1">
            <a:spLocks noChangeArrowheads="1"/>
          </p:cNvSpPr>
          <p:nvPr/>
        </p:nvSpPr>
        <p:spPr bwMode="auto">
          <a:xfrm>
            <a:off x="244475" y="4979988"/>
            <a:ext cx="52562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lang="en-US" altLang="ja-JP" sz="3600">
                <a:latin typeface="Arial" panose="020B0604020202020204" pitchFamily="34" charset="0"/>
                <a:ea typeface="メイリオ" panose="020B0604030504040204" pitchFamily="50" charset="-128"/>
              </a:rPr>
              <a:t>6.</a:t>
            </a:r>
            <a:r>
              <a:rPr lang="ja-JP" altLang="en-US" sz="3600">
                <a:latin typeface="Arial" panose="020B0604020202020204" pitchFamily="34" charset="0"/>
                <a:ea typeface="メイリオ" panose="020B0604030504040204" pitchFamily="50" charset="-128"/>
              </a:rPr>
              <a:t>友達や家族を失う</a:t>
            </a:r>
          </a:p>
        </p:txBody>
      </p:sp>
      <p:pic>
        <p:nvPicPr>
          <p:cNvPr id="10" name="Picture 1">
            <a:extLst>
              <a:ext uri="{FF2B5EF4-FFF2-40B4-BE49-F238E27FC236}">
                <a16:creationId xmlns:a16="http://schemas.microsoft.com/office/drawing/2014/main" id="{5A3D1966-45C2-40E8-B5C9-D43A01898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538" y="4686300"/>
            <a:ext cx="1592262"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strVal val="#ppt_w*0.70"/>
                                          </p:val>
                                        </p:tav>
                                        <p:tav tm="100000">
                                          <p:val>
                                            <p:strVal val="#ppt_w"/>
                                          </p:val>
                                        </p:tav>
                                      </p:tavLst>
                                    </p:anim>
                                    <p:anim calcmode="lin" valueType="num">
                                      <p:cBhvr>
                                        <p:cTn id="8" dur="2000" fill="hold"/>
                                        <p:tgtEl>
                                          <p:spTgt spid="10"/>
                                        </p:tgtEl>
                                        <p:attrNameLst>
                                          <p:attrName>ppt_h</p:attrName>
                                        </p:attrNameLst>
                                      </p:cBhvr>
                                      <p:tavLst>
                                        <p:tav tm="0">
                                          <p:val>
                                            <p:strVal val="#ppt_h"/>
                                          </p:val>
                                        </p:tav>
                                        <p:tav tm="100000">
                                          <p:val>
                                            <p:strVal val="#ppt_h"/>
                                          </p:val>
                                        </p:tav>
                                      </p:tavLst>
                                    </p:anim>
                                    <p:animEffect transition="in" filter="fade">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p:cNvPicPr>
            <a:picLocks noChangeAspect="1" noChangeArrowheads="1"/>
          </p:cNvPicPr>
          <p:nvPr/>
        </p:nvPicPr>
        <p:blipFill>
          <a:blip r:embed="rId2"/>
          <a:srcRect/>
          <a:stretch>
            <a:fillRect/>
          </a:stretch>
        </p:blipFill>
        <p:spPr bwMode="auto">
          <a:xfrm>
            <a:off x="0" y="-315913"/>
            <a:ext cx="9144000" cy="685800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4352FAA-26EA-719D-C96A-FA282BA3A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43" y="262758"/>
            <a:ext cx="8535160" cy="6491785"/>
          </a:xfrm>
          <a:prstGeom prst="rect">
            <a:avLst/>
          </a:prstGeom>
        </p:spPr>
      </p:pic>
    </p:spTree>
    <p:extLst>
      <p:ext uri="{BB962C8B-B14F-4D97-AF65-F5344CB8AC3E}">
        <p14:creationId xmlns:p14="http://schemas.microsoft.com/office/powerpoint/2010/main" val="562538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2E5B49-646B-1533-F538-B9F3402C0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09" y="157655"/>
            <a:ext cx="8751736" cy="6600729"/>
          </a:xfrm>
          <a:prstGeom prst="rect">
            <a:avLst/>
          </a:prstGeom>
        </p:spPr>
      </p:pic>
    </p:spTree>
    <p:extLst>
      <p:ext uri="{BB962C8B-B14F-4D97-AF65-F5344CB8AC3E}">
        <p14:creationId xmlns:p14="http://schemas.microsoft.com/office/powerpoint/2010/main" val="4587090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rtlCol="0">
            <a:normAutofit fontScale="90000"/>
          </a:bodyPr>
          <a:lstStyle/>
          <a:p>
            <a:pPr eaLnBrk="1" fontAlgn="auto" hangingPunct="1">
              <a:spcAft>
                <a:spcPts val="0"/>
              </a:spcAft>
              <a:defRPr/>
            </a:pPr>
            <a:r>
              <a:rPr lang="ja-JP" altLang="en-US" sz="4000" spc="-160"/>
              <a:t>もし、こんなことがあったら・・・</a:t>
            </a:r>
            <a:endParaRPr lang="ja-JP" altLang="en-US" sz="4000" spc="-160" dirty="0"/>
          </a:p>
        </p:txBody>
      </p:sp>
      <p:pic>
        <p:nvPicPr>
          <p:cNvPr id="173059"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タイトル 1" hidden="1"/>
          <p:cNvSpPr>
            <a:spLocks noGrp="1"/>
          </p:cNvSpPr>
          <p:nvPr>
            <p:ph type="title"/>
          </p:nvPr>
        </p:nvSpPr>
        <p:spPr/>
        <p:txBody>
          <a:bodyPr/>
          <a:lstStyle/>
          <a:p>
            <a:pPr eaLnBrk="1" hangingPunct="1"/>
            <a:endParaRPr lang="ja-JP" altLang="en-US"/>
          </a:p>
        </p:txBody>
      </p:sp>
      <p:pic>
        <p:nvPicPr>
          <p:cNvPr id="175107"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rtlCol="0">
            <a:normAutofit fontScale="90000"/>
          </a:bodyPr>
          <a:lstStyle/>
          <a:p>
            <a:pPr eaLnBrk="1" fontAlgn="auto" hangingPunct="1">
              <a:spcAft>
                <a:spcPts val="0"/>
              </a:spcAft>
              <a:defRPr/>
            </a:pPr>
            <a:r>
              <a:rPr lang="ja-JP" altLang="en-US" sz="4000">
                <a:latin typeface="+mn-ea"/>
                <a:ea typeface="+mn-ea"/>
              </a:rPr>
              <a:t>危険な薬物を</a:t>
            </a:r>
            <a:br>
              <a:rPr lang="en-US" altLang="ja-JP" sz="4000">
                <a:latin typeface="+mn-ea"/>
                <a:ea typeface="+mn-ea"/>
              </a:rPr>
            </a:br>
            <a:r>
              <a:rPr lang="ja-JP" altLang="en-US" sz="4000">
                <a:latin typeface="+mn-ea"/>
                <a:ea typeface="+mn-ea"/>
              </a:rPr>
              <a:t>勧められているとわかったら・・・</a:t>
            </a:r>
            <a:endParaRPr lang="ja-JP" altLang="en-US" sz="4000" dirty="0">
              <a:latin typeface="+mn-ea"/>
              <a:ea typeface="+mn-ea"/>
            </a:endParaRPr>
          </a:p>
        </p:txBody>
      </p:sp>
      <p:pic>
        <p:nvPicPr>
          <p:cNvPr id="177155" name="図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5F4320-90CE-44EB-916E-DACC355EBFF4}"/>
              </a:ext>
            </a:extLst>
          </p:cNvPr>
          <p:cNvSpPr/>
          <p:nvPr/>
        </p:nvSpPr>
        <p:spPr>
          <a:xfrm>
            <a:off x="1258888" y="620713"/>
            <a:ext cx="6265862" cy="100806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 name="Rectangle 2">
            <a:extLst>
              <a:ext uri="{FF2B5EF4-FFF2-40B4-BE49-F238E27FC236}">
                <a16:creationId xmlns:a16="http://schemas.microsoft.com/office/drawing/2014/main" id="{DBD9C8F1-FF5E-4F4A-8F58-F2F5F350BC3C}"/>
              </a:ext>
            </a:extLst>
          </p:cNvPr>
          <p:cNvSpPr>
            <a:spLocks noGrp="1" noChangeArrowheads="1"/>
          </p:cNvSpPr>
          <p:nvPr>
            <p:ph type="title"/>
          </p:nvPr>
        </p:nvSpPr>
        <p:spPr>
          <a:xfrm>
            <a:off x="1187450" y="620713"/>
            <a:ext cx="6172200" cy="901700"/>
          </a:xfrm>
        </p:spPr>
        <p:txBody>
          <a:bodyPr>
            <a:normAutofit/>
          </a:bodyPr>
          <a:lstStyle/>
          <a:p>
            <a:pPr eaLnBrk="1" fontAlgn="auto" hangingPunct="1">
              <a:spcAft>
                <a:spcPts val="0"/>
              </a:spcAft>
              <a:defRPr/>
            </a:pPr>
            <a:r>
              <a:rPr lang="ja-JP" altLang="en-US" sz="4000" b="1" dirty="0">
                <a:solidFill>
                  <a:schemeClr val="accent1">
                    <a:lumMod val="75000"/>
                  </a:schemeClr>
                </a:solidFill>
                <a:ea typeface="HGP創英角ﾎﾟｯﾌﾟ体" pitchFamily="50" charset="-128"/>
              </a:rPr>
              <a:t>誘われたときのことわり方</a:t>
            </a:r>
          </a:p>
        </p:txBody>
      </p:sp>
      <p:sp>
        <p:nvSpPr>
          <p:cNvPr id="6" name="Rectangle 3">
            <a:extLst>
              <a:ext uri="{FF2B5EF4-FFF2-40B4-BE49-F238E27FC236}">
                <a16:creationId xmlns:a16="http://schemas.microsoft.com/office/drawing/2014/main" id="{F5FD543D-034C-4844-9769-586BB913E73E}"/>
              </a:ext>
            </a:extLst>
          </p:cNvPr>
          <p:cNvSpPr>
            <a:spLocks noGrp="1" noChangeArrowheads="1"/>
          </p:cNvSpPr>
          <p:nvPr>
            <p:ph sz="quarter" idx="13"/>
          </p:nvPr>
        </p:nvSpPr>
        <p:spPr>
          <a:xfrm>
            <a:off x="1042988" y="1844675"/>
            <a:ext cx="7561262" cy="4752975"/>
          </a:xfrm>
        </p:spPr>
        <p:txBody>
          <a:bodyPr/>
          <a:lstStyle/>
          <a:p>
            <a:pPr eaLnBrk="1" fontAlgn="auto" hangingPunct="1">
              <a:spcAft>
                <a:spcPts val="0"/>
              </a:spcAft>
              <a:buFont typeface="Wingdings 3" charset="2"/>
              <a:buChar char=""/>
              <a:defRPr/>
            </a:pPr>
            <a:r>
              <a:rPr lang="ja-JP" altLang="en-US" sz="3300" b="1" dirty="0">
                <a:solidFill>
                  <a:schemeClr val="tx1">
                    <a:lumMod val="50000"/>
                  </a:schemeClr>
                </a:solidFill>
                <a:latin typeface="HGP創英角ﾎﾟｯﾌﾟ体" pitchFamily="50" charset="-128"/>
                <a:ea typeface="HGP創英角ﾎﾟｯﾌﾟ体" pitchFamily="50" charset="-128"/>
              </a:rPr>
              <a:t>話題を変える</a:t>
            </a:r>
          </a:p>
          <a:p>
            <a:pPr eaLnBrk="1" fontAlgn="auto" hangingPunct="1">
              <a:spcAft>
                <a:spcPts val="0"/>
              </a:spcAft>
              <a:buFont typeface="Wingdings 3" charset="2"/>
              <a:buChar char=""/>
              <a:defRPr/>
            </a:pPr>
            <a:r>
              <a:rPr lang="ja-JP" altLang="en-US" sz="3300" b="1" dirty="0">
                <a:solidFill>
                  <a:schemeClr val="tx1">
                    <a:lumMod val="50000"/>
                  </a:schemeClr>
                </a:solidFill>
                <a:latin typeface="HGP創英角ﾎﾟｯﾌﾟ体" pitchFamily="50" charset="-128"/>
                <a:ea typeface="HGP創英角ﾎﾟｯﾌﾟ体" pitchFamily="50" charset="-128"/>
              </a:rPr>
              <a:t>オウム返しみたいに相手の言葉をかえす。何度も</a:t>
            </a:r>
          </a:p>
          <a:p>
            <a:pPr eaLnBrk="1" fontAlgn="auto" hangingPunct="1">
              <a:spcAft>
                <a:spcPts val="0"/>
              </a:spcAft>
              <a:buFont typeface="Wingdings 3" charset="2"/>
              <a:buChar char=""/>
              <a:defRPr/>
            </a:pPr>
            <a:r>
              <a:rPr lang="ja-JP" altLang="en-US" sz="3300" b="1" dirty="0">
                <a:solidFill>
                  <a:schemeClr val="tx1">
                    <a:lumMod val="50000"/>
                  </a:schemeClr>
                </a:solidFill>
                <a:latin typeface="HGP創英角ﾎﾟｯﾌﾟ体" pitchFamily="50" charset="-128"/>
                <a:ea typeface="HGP創英角ﾎﾟｯﾌﾟ体" pitchFamily="50" charset="-128"/>
              </a:rPr>
              <a:t>だって、でも、どうして</a:t>
            </a:r>
            <a:r>
              <a:rPr lang="ja-JP" altLang="en-US" sz="3300" b="1" dirty="0" err="1">
                <a:solidFill>
                  <a:schemeClr val="tx1">
                    <a:lumMod val="50000"/>
                  </a:schemeClr>
                </a:solidFill>
                <a:latin typeface="HGP創英角ﾎﾟｯﾌﾟ体" pitchFamily="50" charset="-128"/>
                <a:ea typeface="HGP創英角ﾎﾟｯﾌﾟ体" pitchFamily="50" charset="-128"/>
              </a:rPr>
              <a:t>を</a:t>
            </a:r>
            <a:r>
              <a:rPr lang="ja-JP" altLang="en-US" sz="3300" b="1" dirty="0">
                <a:solidFill>
                  <a:schemeClr val="tx1">
                    <a:lumMod val="50000"/>
                  </a:schemeClr>
                </a:solidFill>
                <a:latin typeface="HGP創英角ﾎﾟｯﾌﾟ体" pitchFamily="50" charset="-128"/>
                <a:ea typeface="HGP創英角ﾎﾟｯﾌﾟ体" pitchFamily="50" charset="-128"/>
              </a:rPr>
              <a:t>繰り返す</a:t>
            </a:r>
          </a:p>
          <a:p>
            <a:pPr eaLnBrk="1" fontAlgn="auto" hangingPunct="1">
              <a:spcAft>
                <a:spcPts val="0"/>
              </a:spcAft>
              <a:buFont typeface="Wingdings 3" charset="2"/>
              <a:buChar char=""/>
              <a:defRPr/>
            </a:pPr>
            <a:r>
              <a:rPr lang="ja-JP" altLang="en-US" sz="4300" b="1" dirty="0">
                <a:solidFill>
                  <a:srgbClr val="FF0000"/>
                </a:solidFill>
                <a:latin typeface="HGP創英角ﾎﾟｯﾌﾟ体" pitchFamily="50" charset="-128"/>
                <a:ea typeface="HGP創英角ﾎﾟｯﾌﾟ体" pitchFamily="50" charset="-128"/>
              </a:rPr>
              <a:t>最後にいちもくさんに逃げる</a:t>
            </a:r>
          </a:p>
        </p:txBody>
      </p:sp>
    </p:spTree>
  </p:cSld>
  <p:clrMapOvr>
    <a:masterClrMapping/>
  </p:clrMapOvr>
  <p:transition spd="med">
    <p:pull dir="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タイトル 1">
            <a:extLst>
              <a:ext uri="{FF2B5EF4-FFF2-40B4-BE49-F238E27FC236}">
                <a16:creationId xmlns:a16="http://schemas.microsoft.com/office/drawing/2014/main" id="{9156BD85-3712-4C34-9591-A0999842CBB8}"/>
              </a:ext>
            </a:extLst>
          </p:cNvPr>
          <p:cNvSpPr>
            <a:spLocks noGrp="1"/>
          </p:cNvSpPr>
          <p:nvPr>
            <p:ph type="title"/>
          </p:nvPr>
        </p:nvSpPr>
        <p:spPr>
          <a:xfrm>
            <a:off x="1558925" y="531813"/>
            <a:ext cx="7065963" cy="898525"/>
          </a:xfrm>
        </p:spPr>
        <p:txBody>
          <a:bodyPr/>
          <a:lstStyle/>
          <a:p>
            <a:pPr eaLnBrk="1" fontAlgn="auto" hangingPunct="1">
              <a:spcAft>
                <a:spcPts val="0"/>
              </a:spcAft>
              <a:defRPr/>
            </a:pPr>
            <a:r>
              <a:rPr lang="ja-JP" altLang="en-US" sz="4000" b="1"/>
              <a:t>誘いの言葉にだまされない！</a:t>
            </a:r>
          </a:p>
        </p:txBody>
      </p:sp>
      <p:pic>
        <p:nvPicPr>
          <p:cNvPr id="110595" name="コンテンツ プレースホルダー 3">
            <a:extLst>
              <a:ext uri="{FF2B5EF4-FFF2-40B4-BE49-F238E27FC236}">
                <a16:creationId xmlns:a16="http://schemas.microsoft.com/office/drawing/2014/main" id="{2FB2DE5A-6771-4775-9D95-9D1098387D7D}"/>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03300" y="1268413"/>
            <a:ext cx="7327900" cy="4019550"/>
          </a:xfrm>
        </p:spPr>
      </p:pic>
      <p:sp>
        <p:nvSpPr>
          <p:cNvPr id="110596" name="テキスト ボックス 4">
            <a:extLst>
              <a:ext uri="{FF2B5EF4-FFF2-40B4-BE49-F238E27FC236}">
                <a16:creationId xmlns:a16="http://schemas.microsoft.com/office/drawing/2014/main" id="{B5DEB5C4-606E-4B6B-BF86-B6DBA85BA022}"/>
              </a:ext>
            </a:extLst>
          </p:cNvPr>
          <p:cNvSpPr txBox="1">
            <a:spLocks noChangeArrowheads="1"/>
          </p:cNvSpPr>
          <p:nvPr/>
        </p:nvSpPr>
        <p:spPr bwMode="auto">
          <a:xfrm>
            <a:off x="1965325" y="5516563"/>
            <a:ext cx="51085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eaLnBrk="1" hangingPunct="1">
              <a:lnSpc>
                <a:spcPct val="100000"/>
              </a:lnSpc>
              <a:spcBef>
                <a:spcPct val="0"/>
              </a:spcBef>
              <a:buClrTx/>
              <a:buFontTx/>
              <a:buNone/>
            </a:pPr>
            <a:r>
              <a:rPr lang="ja-JP" altLang="en-US" sz="3200" b="1">
                <a:latin typeface="Century Gothic" panose="020B0502020202020204" pitchFamily="34" charset="0"/>
                <a:ea typeface="メイリオ" panose="020B0604030504040204" pitchFamily="50" charset="-128"/>
              </a:rPr>
              <a:t>はっきり断ろう！　</a:t>
            </a:r>
            <a:endParaRPr lang="en-US" altLang="ja-JP" sz="3200" b="1">
              <a:latin typeface="Century Gothic" panose="020B0502020202020204" pitchFamily="34" charset="0"/>
              <a:ea typeface="メイリオ" panose="020B0604030504040204" pitchFamily="50" charset="-128"/>
            </a:endParaRPr>
          </a:p>
          <a:p>
            <a:pPr eaLnBrk="1" hangingPunct="1">
              <a:lnSpc>
                <a:spcPct val="100000"/>
              </a:lnSpc>
              <a:spcBef>
                <a:spcPct val="0"/>
              </a:spcBef>
              <a:buClrTx/>
              <a:buFontTx/>
              <a:buNone/>
            </a:pPr>
            <a:r>
              <a:rPr lang="ja-JP" altLang="en-US" sz="3200" b="1">
                <a:latin typeface="Century Gothic" panose="020B0502020202020204" pitchFamily="34" charset="0"/>
                <a:ea typeface="メイリオ" panose="020B0604030504040204" pitchFamily="50" charset="-128"/>
              </a:rPr>
              <a:t>断れないときは逃げよう！</a:t>
            </a:r>
          </a:p>
        </p:txBody>
      </p:sp>
    </p:spTree>
  </p:cSld>
  <p:clrMapOvr>
    <a:masterClrMapping/>
  </p:clrMapOvr>
  <p:transition spd="med">
    <p:pull dir="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05ECABF7-3E2E-451C-A41C-ACD5829E5FF6}"/>
              </a:ext>
            </a:extLst>
          </p:cNvPr>
          <p:cNvSpPr>
            <a:spLocks noGrp="1"/>
          </p:cNvSpPr>
          <p:nvPr>
            <p:ph type="title"/>
          </p:nvPr>
        </p:nvSpPr>
        <p:spPr>
          <a:xfrm>
            <a:off x="1258888" y="0"/>
            <a:ext cx="7056437" cy="2133600"/>
          </a:xfrm>
        </p:spPr>
        <p:txBody>
          <a:bodyPr/>
          <a:lstStyle/>
          <a:p>
            <a:pPr eaLnBrk="1" hangingPunct="1">
              <a:defRPr/>
            </a:pPr>
            <a:r>
              <a:rPr lang="ja-JP" altLang="en-US" sz="3200" b="1">
                <a:solidFill>
                  <a:srgbClr val="FF3300"/>
                </a:solidFill>
                <a:latin typeface="HGS創英角ﾎﾟｯﾌﾟ体" pitchFamily="50" charset="-128"/>
                <a:ea typeface="HGS創英角ﾎﾟｯﾌﾟ体" pitchFamily="50" charset="-128"/>
              </a:rPr>
              <a:t>　　</a:t>
            </a:r>
            <a:br>
              <a:rPr lang="ja-JP" altLang="en-US" sz="3200" b="1">
                <a:solidFill>
                  <a:srgbClr val="FF3300"/>
                </a:solidFill>
                <a:latin typeface="HGS創英角ﾎﾟｯﾌﾟ体" pitchFamily="50" charset="-128"/>
                <a:ea typeface="HGS創英角ﾎﾟｯﾌﾟ体" pitchFamily="50" charset="-128"/>
              </a:rPr>
            </a:br>
            <a:r>
              <a:rPr lang="ja-JP" altLang="en-US" sz="1600" b="1">
                <a:latin typeface="HGS創英角ﾎﾟｯﾌﾟ体" pitchFamily="50" charset="-128"/>
                <a:ea typeface="HGS創英角ﾎﾟｯﾌﾟ体" pitchFamily="50" charset="-128"/>
              </a:rPr>
              <a:t>　　　　　　　　　</a:t>
            </a:r>
            <a:br>
              <a:rPr lang="ja-JP" altLang="en-US" sz="1600" b="1">
                <a:latin typeface="HGS創英角ﾎﾟｯﾌﾟ体" pitchFamily="50" charset="-128"/>
                <a:ea typeface="HGS創英角ﾎﾟｯﾌﾟ体" pitchFamily="50" charset="-128"/>
              </a:rPr>
            </a:br>
            <a:endParaRPr lang="ja-JP" altLang="en-US" sz="4000" b="1">
              <a:latin typeface="HGS創英角ﾎﾟｯﾌﾟ体" pitchFamily="50" charset="-128"/>
              <a:ea typeface="HGS創英角ﾎﾟｯﾌﾟ体" pitchFamily="50" charset="-128"/>
            </a:endParaRPr>
          </a:p>
        </p:txBody>
      </p:sp>
      <p:sp>
        <p:nvSpPr>
          <p:cNvPr id="479236" name="Rectangle 4">
            <a:extLst>
              <a:ext uri="{FF2B5EF4-FFF2-40B4-BE49-F238E27FC236}">
                <a16:creationId xmlns:a16="http://schemas.microsoft.com/office/drawing/2014/main" id="{6229100E-59E6-483A-8A60-F5B94D2CB286}"/>
              </a:ext>
            </a:extLst>
          </p:cNvPr>
          <p:cNvSpPr>
            <a:spLocks noGrp="1"/>
          </p:cNvSpPr>
          <p:nvPr>
            <p:ph idx="1"/>
          </p:nvPr>
        </p:nvSpPr>
        <p:spPr>
          <a:xfrm>
            <a:off x="790575" y="2279650"/>
            <a:ext cx="8353425" cy="3884613"/>
          </a:xfrm>
        </p:spPr>
        <p:txBody>
          <a:bodyPr>
            <a:normAutofit fontScale="92500"/>
          </a:bodyPr>
          <a:lstStyle/>
          <a:p>
            <a:pPr eaLnBrk="1" hangingPunct="1">
              <a:spcBef>
                <a:spcPct val="0"/>
              </a:spcBef>
              <a:buFontTx/>
              <a:buNone/>
              <a:defRPr/>
            </a:pPr>
            <a:r>
              <a:rPr lang="ja-JP" altLang="en-US" sz="3500" b="1" dirty="0">
                <a:solidFill>
                  <a:srgbClr val="002060"/>
                </a:solidFill>
              </a:rPr>
              <a:t>・薬は、お医者さんや薬局からもらったもの以外はのまないで下さい。</a:t>
            </a:r>
            <a:endParaRPr lang="en-US" altLang="ja-JP" sz="3500" b="1" dirty="0">
              <a:solidFill>
                <a:srgbClr val="002060"/>
              </a:solidFill>
            </a:endParaRPr>
          </a:p>
          <a:p>
            <a:pPr eaLnBrk="1" hangingPunct="1">
              <a:spcBef>
                <a:spcPct val="0"/>
              </a:spcBef>
              <a:buFontTx/>
              <a:buNone/>
              <a:defRPr/>
            </a:pPr>
            <a:endParaRPr lang="en-US" altLang="ja-JP" sz="3500" b="1" dirty="0">
              <a:solidFill>
                <a:srgbClr val="002060"/>
              </a:solidFill>
              <a:ea typeface="HG丸ｺﾞｼｯｸM-PRO" panose="020F0400000000000000" pitchFamily="34" charset="-128"/>
            </a:endParaRPr>
          </a:p>
          <a:p>
            <a:pPr eaLnBrk="1" hangingPunct="1">
              <a:spcBef>
                <a:spcPct val="0"/>
              </a:spcBef>
              <a:buFont typeface="Arial" panose="020B0604020202020204" pitchFamily="34" charset="0"/>
              <a:buNone/>
              <a:defRPr/>
            </a:pPr>
            <a:r>
              <a:rPr lang="ja-JP" altLang="en-US" sz="3500" b="1" dirty="0">
                <a:solidFill>
                  <a:srgbClr val="002060"/>
                </a:solidFill>
              </a:rPr>
              <a:t>・お酒・たばこ・薬物などは体に悪影響が</a:t>
            </a:r>
            <a:endParaRPr lang="en-US" altLang="ja-JP" sz="3500" b="1" dirty="0">
              <a:solidFill>
                <a:srgbClr val="002060"/>
              </a:solidFill>
            </a:endParaRPr>
          </a:p>
          <a:p>
            <a:pPr eaLnBrk="1" hangingPunct="1">
              <a:spcBef>
                <a:spcPct val="0"/>
              </a:spcBef>
              <a:buFont typeface="Arial" panose="020B0604020202020204" pitchFamily="34" charset="0"/>
              <a:buNone/>
              <a:defRPr/>
            </a:pPr>
            <a:r>
              <a:rPr lang="ja-JP" altLang="en-US" sz="3500" b="1" dirty="0">
                <a:solidFill>
                  <a:srgbClr val="002060"/>
                </a:solidFill>
              </a:rPr>
              <a:t>　あるので、だれに誘われても断りましょう</a:t>
            </a:r>
            <a:endParaRPr lang="en-US" altLang="ja-JP" sz="3500" b="1" dirty="0">
              <a:solidFill>
                <a:srgbClr val="002060"/>
              </a:solidFill>
            </a:endParaRPr>
          </a:p>
          <a:p>
            <a:pPr eaLnBrk="1" hangingPunct="1">
              <a:spcBef>
                <a:spcPct val="0"/>
              </a:spcBef>
              <a:buFont typeface="Arial" panose="020B0604020202020204" pitchFamily="34" charset="0"/>
              <a:buNone/>
              <a:defRPr/>
            </a:pPr>
            <a:r>
              <a:rPr lang="ja-JP" altLang="en-US" sz="3500" b="1" dirty="0">
                <a:solidFill>
                  <a:srgbClr val="002060"/>
                </a:solidFill>
              </a:rPr>
              <a:t>　</a:t>
            </a:r>
            <a:endParaRPr lang="en-US" altLang="ja-JP" sz="3500" b="1" dirty="0">
              <a:solidFill>
                <a:srgbClr val="002060"/>
              </a:solidFill>
            </a:endParaRPr>
          </a:p>
          <a:p>
            <a:pPr eaLnBrk="1" hangingPunct="1">
              <a:spcBef>
                <a:spcPct val="0"/>
              </a:spcBef>
              <a:buFont typeface="Arial" panose="020B0604020202020204" pitchFamily="34" charset="0"/>
              <a:buNone/>
              <a:defRPr/>
            </a:pPr>
            <a:r>
              <a:rPr lang="ja-JP" altLang="en-US" sz="3200" dirty="0">
                <a:solidFill>
                  <a:srgbClr val="00B050"/>
                </a:solidFill>
              </a:rPr>
              <a:t>　　</a:t>
            </a:r>
            <a:r>
              <a:rPr lang="ja-JP" altLang="en-US" sz="4400" b="1" dirty="0">
                <a:solidFill>
                  <a:srgbClr val="EA0627"/>
                </a:solidFill>
              </a:rPr>
              <a:t>強い意志を持ちましょう。</a:t>
            </a:r>
          </a:p>
          <a:p>
            <a:pPr eaLnBrk="1" hangingPunct="1">
              <a:spcBef>
                <a:spcPct val="0"/>
              </a:spcBef>
              <a:buFontTx/>
              <a:buNone/>
              <a:defRPr/>
            </a:pPr>
            <a:endParaRPr lang="en-US" altLang="ja-JP" sz="3200" dirty="0">
              <a:solidFill>
                <a:srgbClr val="000099"/>
              </a:solidFill>
              <a:ea typeface="HG丸ｺﾞｼｯｸM-PRO" panose="020F0400000000000000" pitchFamily="34" charset="-128"/>
            </a:endParaRPr>
          </a:p>
        </p:txBody>
      </p:sp>
      <p:sp>
        <p:nvSpPr>
          <p:cNvPr id="35845" name="Rectangle 5">
            <a:extLst>
              <a:ext uri="{FF2B5EF4-FFF2-40B4-BE49-F238E27FC236}">
                <a16:creationId xmlns:a16="http://schemas.microsoft.com/office/drawing/2014/main" id="{110447CC-EACB-41F5-AF04-F7196FFCBF1A}"/>
              </a:ext>
            </a:extLst>
          </p:cNvPr>
          <p:cNvSpPr>
            <a:spLocks noChangeArrowheads="1"/>
          </p:cNvSpPr>
          <p:nvPr/>
        </p:nvSpPr>
        <p:spPr bwMode="auto">
          <a:xfrm>
            <a:off x="173038" y="304800"/>
            <a:ext cx="8666162" cy="1616075"/>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eaLnBrk="1" hangingPunct="1">
              <a:defRPr/>
            </a:pPr>
            <a:r>
              <a:rPr lang="ja-JP" altLang="en-US" sz="1600" i="1" dirty="0">
                <a:solidFill>
                  <a:srgbClr val="A50021"/>
                </a:solidFill>
                <a:latin typeface="Times New Roman" charset="0"/>
                <a:ea typeface="HG丸ｺﾞｼｯｸM-PRO" charset="0"/>
                <a:cs typeface="HG丸ｺﾞｼｯｸM-PRO" charset="0"/>
              </a:rPr>
              <a:t>　　　　　　　</a:t>
            </a:r>
            <a:br>
              <a:rPr lang="ja-JP" altLang="en-US" i="1" u="sng" dirty="0">
                <a:solidFill>
                  <a:srgbClr val="A50021"/>
                </a:solidFill>
                <a:latin typeface="Times New Roman" charset="0"/>
                <a:ea typeface="HG丸ｺﾞｼｯｸM-PRO" charset="0"/>
                <a:cs typeface="HG丸ｺﾞｼｯｸM-PRO" charset="0"/>
              </a:rPr>
            </a:br>
            <a:r>
              <a:rPr lang="ja-JP" altLang="en-US" sz="4400" b="1" i="1" u="sng" dirty="0">
                <a:solidFill>
                  <a:srgbClr val="EA0627"/>
                </a:solidFill>
                <a:latin typeface="Times New Roman" charset="0"/>
                <a:ea typeface="HGS創英角ﾎﾟｯﾌﾟ体" charset="0"/>
                <a:cs typeface="HGS創英角ﾎﾟｯﾌﾟ体" charset="0"/>
              </a:rPr>
              <a:t>あまい言葉でさそわれても、</a:t>
            </a:r>
            <a:r>
              <a:rPr lang="ja-JP" altLang="en-US" sz="4400" b="1" i="1" dirty="0">
                <a:solidFill>
                  <a:srgbClr val="EA0627"/>
                </a:solidFill>
                <a:latin typeface="Times New Roman" charset="0"/>
                <a:ea typeface="HGS創英角ﾎﾟｯﾌﾟ体" charset="0"/>
                <a:cs typeface="HGS創英角ﾎﾟｯﾌﾟ体" charset="0"/>
              </a:rPr>
              <a:t>　　　　　　　</a:t>
            </a:r>
            <a:br>
              <a:rPr lang="ja-JP" altLang="en-US" sz="4400" b="1" i="1" dirty="0">
                <a:solidFill>
                  <a:srgbClr val="EA0627"/>
                </a:solidFill>
                <a:latin typeface="Times New Roman" charset="0"/>
                <a:ea typeface="HGS創英角ﾎﾟｯﾌﾟ体" charset="0"/>
                <a:cs typeface="HGS創英角ﾎﾟｯﾌﾟ体" charset="0"/>
              </a:rPr>
            </a:br>
            <a:r>
              <a:rPr lang="ja-JP" altLang="en-US" sz="4400" b="1" i="1" dirty="0">
                <a:solidFill>
                  <a:srgbClr val="EA0627"/>
                </a:solidFill>
                <a:latin typeface="Times New Roman" charset="0"/>
                <a:ea typeface="HGS創英角ﾎﾟｯﾌﾟ体" charset="0"/>
                <a:cs typeface="HGS創英角ﾎﾟｯﾌﾟ体" charset="0"/>
              </a:rPr>
              <a:t>　　　　　</a:t>
            </a:r>
            <a:r>
              <a:rPr lang="ja-JP" altLang="en-US" sz="4400" b="1" i="1" u="sng" dirty="0">
                <a:solidFill>
                  <a:srgbClr val="EA0627"/>
                </a:solidFill>
                <a:latin typeface="Times New Roman" charset="0"/>
                <a:ea typeface="HGS創英角ﾎﾟｯﾌﾟ体" charset="0"/>
                <a:cs typeface="HGS創英角ﾎﾟｯﾌﾟ体" charset="0"/>
              </a:rPr>
              <a:t>きっぱりことわろう！</a:t>
            </a:r>
          </a:p>
        </p:txBody>
      </p:sp>
      <p:pic>
        <p:nvPicPr>
          <p:cNvPr id="114693" name="Picture 8">
            <a:hlinkClick r:id="rId3"/>
            <a:extLst>
              <a:ext uri="{FF2B5EF4-FFF2-40B4-BE49-F238E27FC236}">
                <a16:creationId xmlns:a16="http://schemas.microsoft.com/office/drawing/2014/main" id="{11070675-7F78-409B-AA6A-AAEC25E91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4633913"/>
            <a:ext cx="123507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9236"/>
                                        </p:tgtEl>
                                        <p:attrNameLst>
                                          <p:attrName>style.visibility</p:attrName>
                                        </p:attrNameLst>
                                      </p:cBhvr>
                                      <p:to>
                                        <p:strVal val="visible"/>
                                      </p:to>
                                    </p:set>
                                    <p:anim calcmode="lin" valueType="num">
                                      <p:cBhvr additive="base">
                                        <p:cTn id="7" dur="500" fill="hold"/>
                                        <p:tgtEl>
                                          <p:spTgt spid="479236"/>
                                        </p:tgtEl>
                                        <p:attrNameLst>
                                          <p:attrName>ppt_x</p:attrName>
                                        </p:attrNameLst>
                                      </p:cBhvr>
                                      <p:tavLst>
                                        <p:tav tm="0">
                                          <p:val>
                                            <p:strVal val="#ppt_x"/>
                                          </p:val>
                                        </p:tav>
                                        <p:tav tm="100000">
                                          <p:val>
                                            <p:strVal val="#ppt_x"/>
                                          </p:val>
                                        </p:tav>
                                      </p:tavLst>
                                    </p:anim>
                                    <p:anim calcmode="lin" valueType="num">
                                      <p:cBhvr additive="base">
                                        <p:cTn id="8" dur="500" fill="hold"/>
                                        <p:tgtEl>
                                          <p:spTgt spid="479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タイトル 1">
            <a:extLst>
              <a:ext uri="{FF2B5EF4-FFF2-40B4-BE49-F238E27FC236}">
                <a16:creationId xmlns:a16="http://schemas.microsoft.com/office/drawing/2014/main" id="{207EBD74-7EB7-4126-A034-AB6D50E3103F}"/>
              </a:ext>
            </a:extLst>
          </p:cNvPr>
          <p:cNvSpPr txBox="1">
            <a:spLocks/>
          </p:cNvSpPr>
          <p:nvPr/>
        </p:nvSpPr>
        <p:spPr bwMode="auto">
          <a:xfrm>
            <a:off x="490538" y="392113"/>
            <a:ext cx="81613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71450" indent="-171450">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514350" indent="-1714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857250" indent="-17145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200150" indent="-17145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1543050" indent="-17145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000250" indent="-17145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457450" indent="-17145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2914650" indent="-17145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371850" indent="-17145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lvl="4" algn="ctr">
              <a:lnSpc>
                <a:spcPct val="90000"/>
              </a:lnSpc>
              <a:spcBef>
                <a:spcPct val="0"/>
              </a:spcBef>
              <a:buClrTx/>
              <a:buFontTx/>
              <a:buNone/>
            </a:pPr>
            <a:endParaRPr lang="ja-JP" altLang="en-US" sz="4300"/>
          </a:p>
        </p:txBody>
      </p:sp>
      <p:sp>
        <p:nvSpPr>
          <p:cNvPr id="9" name="タイトル 8">
            <a:extLst>
              <a:ext uri="{FF2B5EF4-FFF2-40B4-BE49-F238E27FC236}">
                <a16:creationId xmlns:a16="http://schemas.microsoft.com/office/drawing/2014/main" id="{C7108894-5BAC-46B0-97A5-C6BC72D229C3}"/>
              </a:ext>
            </a:extLst>
          </p:cNvPr>
          <p:cNvSpPr>
            <a:spLocks noGrp="1"/>
          </p:cNvSpPr>
          <p:nvPr>
            <p:ph type="title"/>
          </p:nvPr>
        </p:nvSpPr>
        <p:spPr>
          <a:xfrm>
            <a:off x="2091559" y="1149350"/>
            <a:ext cx="6403374" cy="1628774"/>
          </a:xfrm>
        </p:spPr>
        <p:txBody>
          <a:bodyPr>
            <a:normAutofit/>
          </a:bodyPr>
          <a:lstStyle/>
          <a:p>
            <a:pPr lvl="8" eaLnBrk="0" hangingPunct="0">
              <a:defRPr/>
            </a:pPr>
            <a:br>
              <a:rPr lang="en-US" altLang="ja-JP" dirty="0"/>
            </a:br>
            <a:r>
              <a:rPr lang="ja-JP" altLang="en-US" dirty="0">
                <a:solidFill>
                  <a:srgbClr val="FF0000"/>
                </a:solidFill>
              </a:rPr>
              <a:t>夢！</a:t>
            </a:r>
            <a:r>
              <a:rPr lang="ja-JP" altLang="en-US" dirty="0"/>
              <a:t>　友達！　</a:t>
            </a:r>
            <a:r>
              <a:rPr lang="ja-JP" altLang="en-US" dirty="0">
                <a:solidFill>
                  <a:schemeClr val="accent2">
                    <a:lumMod val="50000"/>
                  </a:schemeClr>
                </a:solidFill>
              </a:rPr>
              <a:t>家族！</a:t>
            </a:r>
            <a:r>
              <a:rPr lang="ja-JP" altLang="en-US" dirty="0"/>
              <a:t>　</a:t>
            </a:r>
            <a:r>
              <a:rPr lang="ja-JP" altLang="en-US" dirty="0">
                <a:solidFill>
                  <a:srgbClr val="FF0000"/>
                </a:solidFill>
              </a:rPr>
              <a:t>楽しい思い出</a:t>
            </a:r>
            <a:r>
              <a:rPr lang="ja-JP" altLang="en-US" dirty="0">
                <a:solidFill>
                  <a:srgbClr val="FF6600"/>
                </a:solidFill>
              </a:rPr>
              <a:t>！</a:t>
            </a:r>
            <a:br>
              <a:rPr lang="en-US" altLang="ja-JP" dirty="0"/>
            </a:br>
            <a:r>
              <a:rPr lang="ja-JP" altLang="en-US" dirty="0"/>
              <a:t>クラブ活動！　</a:t>
            </a:r>
            <a:r>
              <a:rPr lang="ja-JP" altLang="en-US" dirty="0">
                <a:solidFill>
                  <a:srgbClr val="00B050"/>
                </a:solidFill>
              </a:rPr>
              <a:t>おいしい食べ物！　</a:t>
            </a:r>
            <a:br>
              <a:rPr lang="en-US" altLang="ja-JP" b="1" dirty="0"/>
            </a:br>
            <a:r>
              <a:rPr lang="ja-JP" altLang="en-US" b="1" dirty="0"/>
              <a:t>たのしいこといっぱいです。</a:t>
            </a:r>
            <a:br>
              <a:rPr lang="ja-JP" altLang="en-US" dirty="0"/>
            </a:br>
            <a:endParaRPr lang="ja-JP" altLang="en-US" dirty="0"/>
          </a:p>
        </p:txBody>
      </p:sp>
      <p:sp>
        <p:nvSpPr>
          <p:cNvPr id="10" name="ハート 9">
            <a:extLst>
              <a:ext uri="{FF2B5EF4-FFF2-40B4-BE49-F238E27FC236}">
                <a16:creationId xmlns:a16="http://schemas.microsoft.com/office/drawing/2014/main" id="{22EB3C0A-5051-48B1-A8AF-E34C8E506791}"/>
              </a:ext>
            </a:extLst>
          </p:cNvPr>
          <p:cNvSpPr/>
          <p:nvPr/>
        </p:nvSpPr>
        <p:spPr>
          <a:xfrm>
            <a:off x="897349" y="1353344"/>
            <a:ext cx="787400" cy="830263"/>
          </a:xfrm>
          <a:prstGeom prst="hear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199">
              <a:solidFill>
                <a:srgbClr val="FF0066"/>
              </a:solidFill>
            </a:endParaRPr>
          </a:p>
        </p:txBody>
      </p:sp>
      <p:sp>
        <p:nvSpPr>
          <p:cNvPr id="118789" name="テキスト ボックス 12">
            <a:extLst>
              <a:ext uri="{FF2B5EF4-FFF2-40B4-BE49-F238E27FC236}">
                <a16:creationId xmlns:a16="http://schemas.microsoft.com/office/drawing/2014/main" id="{1A235DD2-0948-439B-82BA-7CB8FE88B5E7}"/>
              </a:ext>
            </a:extLst>
          </p:cNvPr>
          <p:cNvSpPr txBox="1">
            <a:spLocks noChangeArrowheads="1"/>
          </p:cNvSpPr>
          <p:nvPr/>
        </p:nvSpPr>
        <p:spPr bwMode="auto">
          <a:xfrm>
            <a:off x="9066213" y="2547938"/>
            <a:ext cx="77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endParaRPr lang="ja-JP" altLang="en-US" sz="1800">
              <a:latin typeface="Arial" panose="020B0604020202020204" pitchFamily="34" charset="0"/>
            </a:endParaRPr>
          </a:p>
        </p:txBody>
      </p:sp>
      <p:sp>
        <p:nvSpPr>
          <p:cNvPr id="80903" name="テキスト ボックス 16">
            <a:extLst>
              <a:ext uri="{FF2B5EF4-FFF2-40B4-BE49-F238E27FC236}">
                <a16:creationId xmlns:a16="http://schemas.microsoft.com/office/drawing/2014/main" id="{6CA4935C-D03D-4F4F-9B78-9D0D9C1F878E}"/>
              </a:ext>
            </a:extLst>
          </p:cNvPr>
          <p:cNvSpPr txBox="1">
            <a:spLocks noChangeArrowheads="1"/>
          </p:cNvSpPr>
          <p:nvPr/>
        </p:nvSpPr>
        <p:spPr bwMode="auto">
          <a:xfrm>
            <a:off x="612383" y="5708653"/>
            <a:ext cx="8315226" cy="830997"/>
          </a:xfrm>
          <a:prstGeom prst="rect">
            <a:avLst/>
          </a:prstGeom>
          <a:noFill/>
          <a:ln>
            <a:noFill/>
          </a:ln>
        </p:spPr>
        <p:txBody>
          <a:bodyPr>
            <a:spAutoFit/>
          </a:bodyP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defRPr/>
            </a:pPr>
            <a:r>
              <a:rPr lang="ja-JP" altLang="en-US" sz="4800" b="1" i="1" dirty="0">
                <a:highlight>
                  <a:srgbClr val="FFFF00"/>
                </a:highlight>
                <a:latin typeface="AR P悠々ゴシック体E" pitchFamily="50" charset="-128"/>
                <a:ea typeface="AR P悠々ゴシック体E" pitchFamily="50" charset="-128"/>
              </a:rPr>
              <a:t>自分を大切にしてください！</a:t>
            </a:r>
            <a:endParaRPr lang="en-US" altLang="ja-JP" sz="4800" b="1" i="1" dirty="0">
              <a:highlight>
                <a:srgbClr val="FFFF00"/>
              </a:highlight>
              <a:latin typeface="AR P悠々ゴシック体E" pitchFamily="50" charset="-128"/>
              <a:ea typeface="AR P悠々ゴシック体E" pitchFamily="50" charset="-128"/>
            </a:endParaRPr>
          </a:p>
        </p:txBody>
      </p:sp>
      <p:sp>
        <p:nvSpPr>
          <p:cNvPr id="18" name="ハート 17">
            <a:extLst>
              <a:ext uri="{FF2B5EF4-FFF2-40B4-BE49-F238E27FC236}">
                <a16:creationId xmlns:a16="http://schemas.microsoft.com/office/drawing/2014/main" id="{83F9BA2B-C8FF-4F98-8D3C-D71A5182F01B}"/>
              </a:ext>
            </a:extLst>
          </p:cNvPr>
          <p:cNvSpPr/>
          <p:nvPr/>
        </p:nvSpPr>
        <p:spPr>
          <a:xfrm>
            <a:off x="7494477" y="1366835"/>
            <a:ext cx="823913" cy="866775"/>
          </a:xfrm>
          <a:prstGeom prst="hear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3199">
              <a:solidFill>
                <a:srgbClr val="FF0066"/>
              </a:solidFill>
            </a:endParaRPr>
          </a:p>
        </p:txBody>
      </p:sp>
      <p:sp>
        <p:nvSpPr>
          <p:cNvPr id="118792" name="テキスト ボックス 1">
            <a:extLst>
              <a:ext uri="{FF2B5EF4-FFF2-40B4-BE49-F238E27FC236}">
                <a16:creationId xmlns:a16="http://schemas.microsoft.com/office/drawing/2014/main" id="{71F18E42-2016-4963-91FB-7130FE38A63B}"/>
              </a:ext>
            </a:extLst>
          </p:cNvPr>
          <p:cNvSpPr txBox="1">
            <a:spLocks noChangeArrowheads="1"/>
          </p:cNvSpPr>
          <p:nvPr/>
        </p:nvSpPr>
        <p:spPr bwMode="auto">
          <a:xfrm>
            <a:off x="490538" y="133350"/>
            <a:ext cx="6594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ea typeface="ＭＳ Ｐゴシック" panose="020B0600070205080204" pitchFamily="50" charset="-128"/>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ea typeface="ＭＳ Ｐゴシック" panose="020B0600070205080204" pitchFamily="50" charset="-128"/>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ea typeface="ＭＳ Ｐゴシック" panose="020B0600070205080204" pitchFamily="50" charset="-128"/>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ea typeface="ＭＳ Ｐゴシック" panose="020B0600070205080204" pitchFamily="50" charset="-128"/>
              </a:defRPr>
            </a:lvl9pPr>
          </a:lstStyle>
          <a:p>
            <a:pPr>
              <a:lnSpc>
                <a:spcPct val="100000"/>
              </a:lnSpc>
              <a:spcBef>
                <a:spcPct val="0"/>
              </a:spcBef>
              <a:buClrTx/>
              <a:buFontTx/>
              <a:buNone/>
            </a:pPr>
            <a:r>
              <a:rPr kumimoji="0" lang="ja-JP" altLang="en-US" sz="4800" b="1">
                <a:latin typeface="Arial" panose="020B0604020202020204" pitchFamily="34" charset="0"/>
              </a:rPr>
              <a:t>みなさんの未来は</a:t>
            </a:r>
            <a:r>
              <a:rPr kumimoji="0" lang="en-US" altLang="ja-JP" sz="4800" b="1">
                <a:latin typeface="Arial" panose="020B0604020202020204" pitchFamily="34" charset="0"/>
              </a:rPr>
              <a:t>…</a:t>
            </a:r>
            <a:endParaRPr kumimoji="0" lang="ja-JP" altLang="en-US" sz="4800" b="1">
              <a:latin typeface="Arial" panose="020B0604020202020204" pitchFamily="34" charset="0"/>
            </a:endParaRPr>
          </a:p>
        </p:txBody>
      </p:sp>
      <p:pic>
        <p:nvPicPr>
          <p:cNvPr id="118793" name="図 1">
            <a:extLst>
              <a:ext uri="{FF2B5EF4-FFF2-40B4-BE49-F238E27FC236}">
                <a16:creationId xmlns:a16="http://schemas.microsoft.com/office/drawing/2014/main" id="{3425F1FC-F908-401A-9405-4BA9FF0890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8" y="2552700"/>
            <a:ext cx="1665287"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図 2">
            <a:extLst>
              <a:ext uri="{FF2B5EF4-FFF2-40B4-BE49-F238E27FC236}">
                <a16:creationId xmlns:a16="http://schemas.microsoft.com/office/drawing/2014/main" id="{467CDE85-42CF-4052-A78E-B0F5979121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4068763"/>
            <a:ext cx="16668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図 3">
            <a:extLst>
              <a:ext uri="{FF2B5EF4-FFF2-40B4-BE49-F238E27FC236}">
                <a16:creationId xmlns:a16="http://schemas.microsoft.com/office/drawing/2014/main" id="{F4124228-B918-4895-905C-18201EC001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1888" y="2433638"/>
            <a:ext cx="1665287"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図 4">
            <a:extLst>
              <a:ext uri="{FF2B5EF4-FFF2-40B4-BE49-F238E27FC236}">
                <a16:creationId xmlns:a16="http://schemas.microsoft.com/office/drawing/2014/main" id="{9494F8DD-7E24-4C3A-AF24-13F9EEE19A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1875" y="4043363"/>
            <a:ext cx="166528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図 4" descr="伊藤 華づ枝 - Internet Explorer">
            <a:hlinkClick r:id="rId6"/>
            <a:extLst>
              <a:ext uri="{FF2B5EF4-FFF2-40B4-BE49-F238E27FC236}">
                <a16:creationId xmlns:a16="http://schemas.microsoft.com/office/drawing/2014/main" id="{8FF51C05-0ADC-41B7-B0E8-950AD33F99E0}"/>
              </a:ext>
            </a:extLst>
          </p:cNvPr>
          <p:cNvPicPr>
            <a:picLocks noChangeAspect="1"/>
          </p:cNvPicPr>
          <p:nvPr/>
        </p:nvPicPr>
        <p:blipFill>
          <a:blip r:embed="rId7" cstate="print">
            <a:extLst>
              <a:ext uri="{28A0092B-C50C-407E-A947-70E740481C1C}">
                <a14:useLocalDpi xmlns:a14="http://schemas.microsoft.com/office/drawing/2010/main" val="0"/>
              </a:ext>
            </a:extLst>
          </a:blip>
          <a:srcRect l="2678" t="35699" r="39287" b="13902"/>
          <a:stretch>
            <a:fillRect/>
          </a:stretch>
        </p:blipFill>
        <p:spPr bwMode="auto">
          <a:xfrm>
            <a:off x="6242050" y="3698875"/>
            <a:ext cx="2252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8" name="図 2" descr="伊藤 華づ枝 - Internet Explorer">
            <a:hlinkClick r:id="rId8"/>
            <a:extLst>
              <a:ext uri="{FF2B5EF4-FFF2-40B4-BE49-F238E27FC236}">
                <a16:creationId xmlns:a16="http://schemas.microsoft.com/office/drawing/2014/main" id="{8084D36F-CBFB-4333-8C20-F06683E75EE3}"/>
              </a:ext>
            </a:extLst>
          </p:cNvPr>
          <p:cNvPicPr>
            <a:picLocks noChangeAspect="1"/>
          </p:cNvPicPr>
          <p:nvPr/>
        </p:nvPicPr>
        <p:blipFill>
          <a:blip r:embed="rId9">
            <a:extLst>
              <a:ext uri="{28A0092B-C50C-407E-A947-70E740481C1C}">
                <a14:useLocalDpi xmlns:a14="http://schemas.microsoft.com/office/drawing/2010/main" val="0"/>
              </a:ext>
            </a:extLst>
          </a:blip>
          <a:srcRect l="35715" t="38849" r="41966" b="34900"/>
          <a:stretch>
            <a:fillRect/>
          </a:stretch>
        </p:blipFill>
        <p:spPr bwMode="auto">
          <a:xfrm>
            <a:off x="4305300" y="3017838"/>
            <a:ext cx="1665288"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0903"/>
                                        </p:tgtEl>
                                        <p:attrNameLst>
                                          <p:attrName>style.visibility</p:attrName>
                                        </p:attrNameLst>
                                      </p:cBhvr>
                                      <p:to>
                                        <p:strVal val="visible"/>
                                      </p:to>
                                    </p:set>
                                    <p:anim calcmode="lin" valueType="num">
                                      <p:cBhvr additive="base">
                                        <p:cTn id="14" dur="1250" fill="hold"/>
                                        <p:tgtEl>
                                          <p:spTgt spid="80903"/>
                                        </p:tgtEl>
                                        <p:attrNameLst>
                                          <p:attrName>ppt_x</p:attrName>
                                        </p:attrNameLst>
                                      </p:cBhvr>
                                      <p:tavLst>
                                        <p:tav tm="0">
                                          <p:val>
                                            <p:strVal val="#ppt_x"/>
                                          </p:val>
                                        </p:tav>
                                        <p:tav tm="100000">
                                          <p:val>
                                            <p:strVal val="#ppt_x"/>
                                          </p:val>
                                        </p:tav>
                                      </p:tavLst>
                                    </p:anim>
                                    <p:anim calcmode="lin" valueType="num">
                                      <p:cBhvr additive="base">
                                        <p:cTn id="15" dur="1250" fill="hold"/>
                                        <p:tgtEl>
                                          <p:spTgt spid="809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3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7"/>
          <p:cNvGrpSpPr>
            <a:grpSpLocks/>
          </p:cNvGrpSpPr>
          <p:nvPr/>
        </p:nvGrpSpPr>
        <p:grpSpPr bwMode="auto">
          <a:xfrm>
            <a:off x="611188" y="1052513"/>
            <a:ext cx="8001000" cy="3962400"/>
            <a:chOff x="192" y="384"/>
            <a:chExt cx="2928" cy="2640"/>
          </a:xfrm>
        </p:grpSpPr>
        <p:sp>
          <p:nvSpPr>
            <p:cNvPr id="9220" name="Rectangle 6"/>
            <p:cNvSpPr>
              <a:spLocks noChangeArrowheads="1"/>
            </p:cNvSpPr>
            <p:nvPr/>
          </p:nvSpPr>
          <p:spPr bwMode="auto">
            <a:xfrm>
              <a:off x="432" y="624"/>
              <a:ext cx="2688" cy="2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sp>
          <p:nvSpPr>
            <p:cNvPr id="9221" name="Rectangle 5"/>
            <p:cNvSpPr>
              <a:spLocks noChangeArrowheads="1"/>
            </p:cNvSpPr>
            <p:nvPr/>
          </p:nvSpPr>
          <p:spPr bwMode="auto">
            <a:xfrm>
              <a:off x="192" y="384"/>
              <a:ext cx="2688" cy="2400"/>
            </a:xfrm>
            <a:prstGeom prst="rect">
              <a:avLst/>
            </a:prstGeom>
            <a:solidFill>
              <a:srgbClr val="FF9933"/>
            </a:solidFill>
            <a:ln w="9525">
              <a:noFill/>
              <a:miter lim="800000"/>
              <a:headEnd/>
              <a:tailEnd/>
            </a:ln>
          </p:spPr>
          <p:txBody>
            <a:bodyPr wrap="none" anchor="ctr"/>
            <a:lstStyle/>
            <a:p>
              <a:pPr eaLnBrk="0" hangingPunct="0"/>
              <a:endParaRPr kumimoji="0" lang="ja-JP" altLang="en-US" sz="3200"/>
            </a:p>
          </p:txBody>
        </p:sp>
      </p:grpSp>
      <p:sp>
        <p:nvSpPr>
          <p:cNvPr id="10248" name="Rectangle 8"/>
          <p:cNvSpPr>
            <a:spLocks noGrp="1" noChangeArrowheads="1"/>
          </p:cNvSpPr>
          <p:nvPr>
            <p:ph type="title" idx="4294967295"/>
          </p:nvPr>
        </p:nvSpPr>
        <p:spPr>
          <a:xfrm>
            <a:off x="1447800" y="1143000"/>
            <a:ext cx="7696200" cy="2362200"/>
          </a:xfrm>
        </p:spPr>
        <p:txBody>
          <a:bodyPr/>
          <a:lstStyle/>
          <a:p>
            <a:pPr eaLnBrk="1" hangingPunct="1">
              <a:defRPr/>
            </a:pPr>
            <a: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薬の</a:t>
            </a:r>
            <a:b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ja-JP" altLang="en-US" sz="6800" i="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正しい使い方</a:t>
            </a:r>
          </a:p>
        </p:txBody>
      </p:sp>
      <p:pic>
        <p:nvPicPr>
          <p:cNvPr id="9219" name="Picture 2"/>
          <p:cNvPicPr>
            <a:picLocks noChangeAspect="1" noChangeArrowheads="1"/>
          </p:cNvPicPr>
          <p:nvPr/>
        </p:nvPicPr>
        <p:blipFill>
          <a:blip r:embed="rId2"/>
          <a:srcRect/>
          <a:stretch>
            <a:fillRect/>
          </a:stretch>
        </p:blipFill>
        <p:spPr bwMode="auto">
          <a:xfrm>
            <a:off x="5148263" y="4005263"/>
            <a:ext cx="3529012" cy="26479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EFE02D-98AB-C47C-8CF3-2FA8EC0C07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1179438"/>
      </p:ext>
    </p:extLst>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Wisp</Template>
  <TotalTime>1092</TotalTime>
  <Words>10299</Words>
  <Application>Microsoft Office PowerPoint</Application>
  <PresentationFormat>画面に合わせる (4:3)</PresentationFormat>
  <Paragraphs>938</Paragraphs>
  <Slides>90</Slides>
  <Notes>49</Notes>
  <HiddenSlides>9</HiddenSlides>
  <MMClips>0</MMClips>
  <ScaleCrop>false</ScaleCrop>
  <HeadingPairs>
    <vt:vector size="8" baseType="variant">
      <vt:variant>
        <vt:lpstr>使用されているフォント</vt:lpstr>
      </vt:variant>
      <vt:variant>
        <vt:i4>20</vt:i4>
      </vt:variant>
      <vt:variant>
        <vt:lpstr>テーマ</vt:lpstr>
      </vt:variant>
      <vt:variant>
        <vt:i4>1</vt:i4>
      </vt:variant>
      <vt:variant>
        <vt:lpstr>埋め込まれた OLE サーバー</vt:lpstr>
      </vt:variant>
      <vt:variant>
        <vt:i4>2</vt:i4>
      </vt:variant>
      <vt:variant>
        <vt:lpstr>スライド タイトル</vt:lpstr>
      </vt:variant>
      <vt:variant>
        <vt:i4>90</vt:i4>
      </vt:variant>
    </vt:vector>
  </HeadingPairs>
  <TitlesOfParts>
    <vt:vector size="113" baseType="lpstr">
      <vt:lpstr>AR PハイカラＰＯＰ体H</vt:lpstr>
      <vt:lpstr>AR P丸ゴシック体E</vt:lpstr>
      <vt:lpstr>AR P悠々ゴシック体E</vt:lpstr>
      <vt:lpstr>HGPｺﾞｼｯｸE</vt:lpstr>
      <vt:lpstr>HGP創英角ｺﾞｼｯｸUB</vt:lpstr>
      <vt:lpstr>HGP創英角ﾎﾟｯﾌﾟ体</vt:lpstr>
      <vt:lpstr>HGS創英角ﾎﾟｯﾌﾟ体</vt:lpstr>
      <vt:lpstr>HG丸ｺﾞｼｯｸM-PRO</vt:lpstr>
      <vt:lpstr>HG創英角ｺﾞｼｯｸUB</vt:lpstr>
      <vt:lpstr>ＭＳ Ｐゴシック</vt:lpstr>
      <vt:lpstr>ＭＳ Ｐ明朝</vt:lpstr>
      <vt:lpstr>ＭＳ ゴシック</vt:lpstr>
      <vt:lpstr>ＭＳ 明朝</vt:lpstr>
      <vt:lpstr>游ゴシック</vt:lpstr>
      <vt:lpstr>Arial</vt:lpstr>
      <vt:lpstr>Calibri</vt:lpstr>
      <vt:lpstr>Century Gothic</vt:lpstr>
      <vt:lpstr>Times New Roman</vt:lpstr>
      <vt:lpstr>Verdana</vt:lpstr>
      <vt:lpstr>Wingdings 3</vt:lpstr>
      <vt:lpstr>ウィスプ</vt:lpstr>
      <vt:lpstr>Image</vt:lpstr>
      <vt:lpstr>ビットマップ イメージ</vt:lpstr>
      <vt:lpstr>PowerPoint プレゼンテーション</vt:lpstr>
      <vt:lpstr>薬の正しい使い方 　　薬物乱用防止教室 ○○小学校　　　　年　　月　　日</vt:lpstr>
      <vt:lpstr>薬剤師の仕事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薬の 正しい使い方</vt:lpstr>
      <vt:lpstr>PowerPoint プレゼンテーション</vt:lpstr>
      <vt:lpstr>PowerPoint プレゼンテーション</vt:lpstr>
      <vt:lpstr>PowerPoint プレゼンテーション</vt:lpstr>
      <vt:lpstr>PowerPoint プレゼンテーション</vt:lpstr>
      <vt:lpstr>薬の種類は大きく 　　　　　３つに分類されます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薬の使い方には決まりがあります。 用法（のみ方、のむ回数、のむ時間）・用量（のむ量や数） が決められています。</vt:lpstr>
      <vt:lpstr>PowerPoint プレゼンテーション</vt:lpstr>
      <vt:lpstr>PowerPoint プレゼンテーション</vt:lpstr>
      <vt:lpstr>PowerPoint プレゼンテーション</vt:lpstr>
      <vt:lpstr>牛乳やジュースで薬を飲んで　良いですか？</vt:lpstr>
      <vt:lpstr>PowerPoint プレゼンテーション</vt:lpstr>
      <vt:lpstr>お茶にくすりを加えると？</vt:lpstr>
      <vt:lpstr>PowerPoint プレゼンテーション</vt:lpstr>
      <vt:lpstr>Q</vt:lpstr>
      <vt:lpstr>いくつも薬を飲んでいますが、大丈夫ですか？</vt:lpstr>
      <vt:lpstr>PowerPoint プレゼンテーション</vt:lpstr>
      <vt:lpstr>PowerPoint プレゼンテーション</vt:lpstr>
      <vt:lpstr>PowerPoint プレゼンテーション</vt:lpstr>
      <vt:lpstr>PowerPoint プレゼンテーション</vt:lpstr>
      <vt:lpstr>酒の害</vt:lpstr>
      <vt:lpstr>お酒の害、たばこの害</vt:lpstr>
      <vt:lpstr>Q1</vt:lpstr>
      <vt:lpstr>Q</vt:lpstr>
      <vt:lpstr>正常な肝臓とお酒を飲み続けた人の肝臓</vt:lpstr>
      <vt:lpstr>お酒の害</vt:lpstr>
      <vt:lpstr> たばこの害</vt:lpstr>
      <vt:lpstr>Q</vt:lpstr>
      <vt:lpstr>PowerPoint プレゼンテーション</vt:lpstr>
      <vt:lpstr>成長期にでるタバコの悪い影響とは</vt:lpstr>
      <vt:lpstr>タバコの悪い影響とは</vt:lpstr>
      <vt:lpstr>タバコの悪い影響とは</vt:lpstr>
      <vt:lpstr>タバコの悪い影響とは</vt:lpstr>
      <vt:lpstr>タバコの悪い影響とは</vt:lpstr>
      <vt:lpstr>タール</vt:lpstr>
      <vt:lpstr>たばこの害</vt:lpstr>
      <vt:lpstr>PowerPoint プレゼンテーション</vt:lpstr>
      <vt:lpstr>たばこの害</vt:lpstr>
      <vt:lpstr>Q</vt:lpstr>
      <vt:lpstr>　タバコは吸わないで！</vt:lpstr>
      <vt:lpstr>PowerPoint プレゼンテーション</vt:lpstr>
      <vt:lpstr>薬物乱用の 危険を知ろう</vt:lpstr>
      <vt:lpstr>  ～断る勇気が未来をつくる～</vt:lpstr>
      <vt:lpstr>PowerPoint プレゼンテーション</vt:lpstr>
      <vt:lpstr>PowerPoint プレゼンテーション</vt:lpstr>
      <vt:lpstr>薬物乱用は・・・</vt:lpstr>
      <vt:lpstr>PowerPoint プレゼンテーション</vt:lpstr>
      <vt:lpstr>PowerPoint プレゼンテーション</vt:lpstr>
      <vt:lpstr>PowerPoint プレゼンテーション</vt:lpstr>
      <vt:lpstr>PowerPoint プレゼンテーション</vt:lpstr>
      <vt:lpstr>こんな言葉にだまされないで！</vt:lpstr>
      <vt:lpstr>PowerPoint プレゼンテーション</vt:lpstr>
      <vt:lpstr>PowerPoint プレゼンテーション</vt:lpstr>
      <vt:lpstr>危険な薬物の例</vt:lpstr>
      <vt:lpstr>危険な薬物は脳に直接作用します</vt:lpstr>
      <vt:lpstr>脳は、スーパーコンピューター！を超える</vt:lpstr>
      <vt:lpstr>薬物を使うと・・・</vt:lpstr>
      <vt:lpstr>PowerPoint プレゼンテーション</vt:lpstr>
      <vt:lpstr>PowerPoint プレゼンテーション</vt:lpstr>
      <vt:lpstr>PowerPoint プレゼンテーション</vt:lpstr>
      <vt:lpstr>気付かないうちに薬物の量が 増えてくる！</vt:lpstr>
      <vt:lpstr>薬物以外のことが考えられない！</vt:lpstr>
      <vt:lpstr>幻覚や妄想が収まったり、一見、 普通に戻ったように見えても・・・</vt:lpstr>
      <vt:lpstr>PowerPoint プレゼンテーション</vt:lpstr>
      <vt:lpstr>PowerPoint プレゼンテーション</vt:lpstr>
      <vt:lpstr>PowerPoint プレゼンテーション</vt:lpstr>
      <vt:lpstr>もし、こんなことがあったら・・・</vt:lpstr>
      <vt:lpstr>PowerPoint プレゼンテーション</vt:lpstr>
      <vt:lpstr>危険な薬物を 勧められているとわかったら・・・</vt:lpstr>
      <vt:lpstr>誘われたときのことわり方</vt:lpstr>
      <vt:lpstr>誘いの言葉にだまされない！</vt:lpstr>
      <vt:lpstr>　　 　　　　　　　　　 </vt:lpstr>
      <vt:lpstr> 夢！　友達！　家族！　楽しい思い出！ クラブ活動！　おいしい食べ物！　 たのしいこといっぱいです。 </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～断る勇気が未来をつくる～</dc:title>
  <dc:creator>shp1302</dc:creator>
  <cp:lastModifiedBy>薬剤師会 伊賀</cp:lastModifiedBy>
  <cp:revision>42</cp:revision>
  <cp:lastPrinted>2025-06-09T02:26:51Z</cp:lastPrinted>
  <dcterms:created xsi:type="dcterms:W3CDTF">2015-06-26T06:15:26Z</dcterms:created>
  <dcterms:modified xsi:type="dcterms:W3CDTF">2025-06-18T03:13:02Z</dcterms:modified>
</cp:coreProperties>
</file>